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331" r:id="rId3"/>
    <p:sldId id="882" r:id="rId4"/>
    <p:sldId id="715" r:id="rId5"/>
    <p:sldId id="717" r:id="rId6"/>
    <p:sldId id="716" r:id="rId7"/>
    <p:sldId id="718" r:id="rId8"/>
    <p:sldId id="720" r:id="rId9"/>
    <p:sldId id="719" r:id="rId10"/>
    <p:sldId id="721" r:id="rId11"/>
    <p:sldId id="722" r:id="rId12"/>
    <p:sldId id="312" r:id="rId13"/>
    <p:sldId id="336" r:id="rId14"/>
    <p:sldId id="689" r:id="rId15"/>
    <p:sldId id="690" r:id="rId16"/>
    <p:sldId id="356" r:id="rId17"/>
    <p:sldId id="710" r:id="rId18"/>
    <p:sldId id="360" r:id="rId19"/>
    <p:sldId id="361" r:id="rId20"/>
    <p:sldId id="677" r:id="rId21"/>
    <p:sldId id="705" r:id="rId22"/>
    <p:sldId id="700" r:id="rId23"/>
    <p:sldId id="711" r:id="rId24"/>
    <p:sldId id="701" r:id="rId25"/>
    <p:sldId id="702" r:id="rId26"/>
    <p:sldId id="678" r:id="rId27"/>
    <p:sldId id="706" r:id="rId28"/>
    <p:sldId id="679" r:id="rId29"/>
    <p:sldId id="704" r:id="rId30"/>
    <p:sldId id="712" r:id="rId31"/>
    <p:sldId id="713" r:id="rId32"/>
    <p:sldId id="707" r:id="rId33"/>
    <p:sldId id="708" r:id="rId34"/>
    <p:sldId id="723" r:id="rId35"/>
    <p:sldId id="724" r:id="rId36"/>
    <p:sldId id="714" r:id="rId37"/>
    <p:sldId id="725" r:id="rId38"/>
    <p:sldId id="691" r:id="rId39"/>
    <p:sldId id="695" r:id="rId40"/>
    <p:sldId id="693" r:id="rId41"/>
    <p:sldId id="694" r:id="rId42"/>
    <p:sldId id="696" r:id="rId43"/>
    <p:sldId id="698" r:id="rId44"/>
    <p:sldId id="699" r:id="rId45"/>
    <p:sldId id="883" r:id="rId46"/>
    <p:sldId id="681" r:id="rId47"/>
    <p:sldId id="376" r:id="rId48"/>
    <p:sldId id="682" r:id="rId49"/>
    <p:sldId id="683" r:id="rId50"/>
    <p:sldId id="684" r:id="rId51"/>
    <p:sldId id="685" r:id="rId52"/>
    <p:sldId id="686" r:id="rId53"/>
    <p:sldId id="68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163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736" y="16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C1DFF-E9E3-4744-A00D-8D45BC4B2120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E5B8B-1FEC-1D4B-AFBF-B75F5D07A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5B8B-1FEC-1D4B-AFBF-B75F5D07AA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2913-56B3-FF4F-BEDC-22089C850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496CF-F643-8840-B3D0-BEFA586A2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C069E-189B-FE42-8EDB-B8F40411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76902-CC8A-4644-B115-4237F586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9B036-1CDE-7D4F-BE61-600D7A79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46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4BAB-44C2-6F40-B4F8-BE822DD5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6303E-56AC-144E-AF99-CD55052E4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A040-B556-2C41-99C6-1916DAEA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556A0-B6F0-4840-A736-42881016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E9A0D-494E-6541-BF37-CEC0D3C9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3C439-322C-3248-8B62-1F5266863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067DE-BA5D-1F46-9901-46D720C2B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3CC7-A800-6C4D-B8DF-E879B869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CEEE3-5C88-724C-8C77-37945BFF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C74D3-72FE-B84C-8EF5-E60C9B36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5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E4C-07E6-A34A-93F5-81769CAF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F65D-A77A-CB4E-9966-09D0C6D2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31EE-C130-994E-8C2E-E0B341E3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D6AC0-7160-2441-93CC-4974D816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47E3-560D-EB48-B974-3E4C0E76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3F2B-698E-3B43-9B95-105FFC2A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AC486-3A11-3B47-8048-AC36D6BA4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0599-6AF6-6646-9AD9-DFCA27F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7523-3395-E444-B1FC-AD539DED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7592C-ECBC-6040-B16C-B1EDC4C6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9998-4E54-304C-8C3E-FA39AB3E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50F62-06D1-2E41-945E-71693B09A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3458B-4CC5-9E43-BECE-19519E615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B57C7-DC8A-2F43-A064-A8F2C041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B0416-B2D0-D043-AF1F-2FA27042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D4C86-2887-4945-B9A6-D1730951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5927-6985-0C4B-A8CE-A523C3EF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CAB0-6B6B-F84E-88D4-9F90AE0D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07B96-BF82-E94B-AB08-4FF81C4B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6667C-008C-B44E-BA61-69651546F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6FDCE-5E47-1547-A1A1-69F64C409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B533D-DAA1-494C-B925-B6CBA06D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64FBD-3515-BE43-917C-993CD1A0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48460-10E0-3947-869C-51C79BE8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1E35-52F1-C64A-925D-19EAC681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E3F8F-C9A8-DE41-8BCC-BA776AD4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3C363-B039-6543-93F4-2B153A34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9AE43-BA1C-C449-B38C-C6736605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6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86B11-8CE4-8E4E-B955-DF705C33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1B506-6854-4D4A-BD34-FF6160F1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4EC85-CE14-5D43-A3BA-70DC9152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DF66-518C-8E49-9A40-ACD74E9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8452-8ABB-6D40-8BA3-1B20A429C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86670-E513-D349-9758-574045216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7C985-E3FA-FC4B-9C66-4522B7A6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9912-2461-924A-8E25-6531E1B4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0585D-2516-184E-9A5F-60E4EC2A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7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E23B-DA68-5B4E-A1E4-ABA87FE9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AC12B-25EA-6248-A778-1E770DE73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E1D7C-7096-4F4A-8041-1CED6D34D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686FC-3179-B345-AEDC-89E82D61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9BD10-9DC6-8940-8FE2-88E6D08B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36C47-C578-E24F-A4B3-0C69597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9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D205B-C639-E94F-943D-142854B3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2FF2B-C6E8-B546-9DBE-D3DCD48E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3B6B4-8CAF-4F42-B4E4-AC3CF08C0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97B39-3D8E-4144-B544-1DB6D55B97F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14026-0FF4-C24E-9A7D-070D45354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2A63-4E60-3142-9100-472E6A8B9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7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amoroso@tag-cyb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F2C310-05A3-0C4F-97C0-9E2C3A796C70}"/>
              </a:ext>
            </a:extLst>
          </p:cNvPr>
          <p:cNvSpPr txBox="1"/>
          <p:nvPr/>
        </p:nvSpPr>
        <p:spPr>
          <a:xfrm>
            <a:off x="2420796" y="5201149"/>
            <a:ext cx="7390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An Introduction to Cyber Security – CS 573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79D51-8AEC-AA40-832B-4A47D77831A2}"/>
              </a:ext>
            </a:extLst>
          </p:cNvPr>
          <p:cNvSpPr txBox="1"/>
          <p:nvPr/>
        </p:nvSpPr>
        <p:spPr>
          <a:xfrm>
            <a:off x="3870904" y="5808647"/>
            <a:ext cx="445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Instructor: Dr. Edward G. Amoroso</a:t>
            </a:r>
          </a:p>
          <a:p>
            <a:pPr algn="ctr"/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eamoroso@tag-cyber.com</a:t>
            </a:r>
            <a:r>
              <a:rPr lang="en-US" sz="2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CFEA8-77AB-B842-8764-4BD01DC1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65"/>
          <a:stretch/>
        </p:blipFill>
        <p:spPr>
          <a:xfrm>
            <a:off x="0" y="0"/>
            <a:ext cx="12192000" cy="4995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8585E0-5CF5-C344-8500-70B348862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694" y="237063"/>
            <a:ext cx="2322320" cy="989308"/>
          </a:xfrm>
          <a:prstGeom prst="rect">
            <a:avLst/>
          </a:prstGeom>
        </p:spPr>
      </p:pic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383CB233-C1D9-7F46-BAD9-7335FE6A39A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9C224-DB26-3547-BD37-8431445A1DB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344571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C2A94C-C7F7-BB40-87C9-D0E84CBE5018}"/>
              </a:ext>
            </a:extLst>
          </p:cNvPr>
          <p:cNvSpPr txBox="1"/>
          <p:nvPr/>
        </p:nvSpPr>
        <p:spPr>
          <a:xfrm>
            <a:off x="5760405" y="2200933"/>
            <a:ext cx="83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FD4BC-14AE-C04E-81F3-87D246200270}"/>
              </a:ext>
            </a:extLst>
          </p:cNvPr>
          <p:cNvSpPr txBox="1"/>
          <p:nvPr/>
        </p:nvSpPr>
        <p:spPr>
          <a:xfrm>
            <a:off x="8058665" y="3228945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{ </a:t>
            </a:r>
            <a:r>
              <a:rPr lang="en-US" sz="2000" b="1" dirty="0"/>
              <a:t>{ m } </a:t>
            </a:r>
            <a:r>
              <a:rPr lang="en-US" sz="2000" b="1" baseline="-25000" dirty="0"/>
              <a:t>K </a:t>
            </a:r>
            <a:r>
              <a:rPr lang="en-US" sz="2000" b="1" dirty="0">
                <a:solidFill>
                  <a:srgbClr val="7030A0"/>
                </a:solidFill>
              </a:rPr>
              <a:t>}</a:t>
            </a:r>
            <a:r>
              <a:rPr lang="en-US" sz="2000" b="1" baseline="-25000" dirty="0"/>
              <a:t> k  </a:t>
            </a:r>
            <a:r>
              <a:rPr lang="en-US" sz="2000" b="1" dirty="0"/>
              <a:t>= 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22F0E-C3D1-F641-84EF-B2E37DD10775}"/>
              </a:ext>
            </a:extLst>
          </p:cNvPr>
          <p:cNvSpPr txBox="1"/>
          <p:nvPr/>
        </p:nvSpPr>
        <p:spPr>
          <a:xfrm>
            <a:off x="4340741" y="3294691"/>
            <a:ext cx="351052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Secrecy Between A and B?   </a:t>
            </a:r>
            <a:r>
              <a:rPr lang="en-US" sz="2000" b="1" dirty="0"/>
              <a:t>YES</a:t>
            </a:r>
          </a:p>
          <a:p>
            <a:r>
              <a:rPr lang="en-US" sz="2000" dirty="0"/>
              <a:t>Authentication of A by B?</a:t>
            </a:r>
            <a:r>
              <a:rPr lang="en-US" sz="2000" b="1" dirty="0"/>
              <a:t>     YES</a:t>
            </a:r>
          </a:p>
        </p:txBody>
      </p:sp>
    </p:spTree>
    <p:extLst>
      <p:ext uri="{BB962C8B-B14F-4D97-AF65-F5344CB8AC3E}">
        <p14:creationId xmlns:p14="http://schemas.microsoft.com/office/powerpoint/2010/main" val="249616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C2A94C-C7F7-BB40-87C9-D0E84CBE5018}"/>
              </a:ext>
            </a:extLst>
          </p:cNvPr>
          <p:cNvSpPr txBox="1"/>
          <p:nvPr/>
        </p:nvSpPr>
        <p:spPr>
          <a:xfrm>
            <a:off x="5760405" y="2200933"/>
            <a:ext cx="83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FD4BC-14AE-C04E-81F3-87D246200270}"/>
              </a:ext>
            </a:extLst>
          </p:cNvPr>
          <p:cNvSpPr txBox="1"/>
          <p:nvPr/>
        </p:nvSpPr>
        <p:spPr>
          <a:xfrm>
            <a:off x="8058665" y="3228945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{ </a:t>
            </a:r>
            <a:r>
              <a:rPr lang="en-US" sz="2000" b="1" dirty="0"/>
              <a:t>{ m } </a:t>
            </a:r>
            <a:r>
              <a:rPr lang="en-US" sz="2000" b="1" baseline="-25000" dirty="0"/>
              <a:t>K </a:t>
            </a:r>
            <a:r>
              <a:rPr lang="en-US" sz="2000" b="1" dirty="0">
                <a:solidFill>
                  <a:srgbClr val="7030A0"/>
                </a:solidFill>
              </a:rPr>
              <a:t>}</a:t>
            </a:r>
            <a:r>
              <a:rPr lang="en-US" sz="2000" b="1" baseline="-25000" dirty="0"/>
              <a:t> k  </a:t>
            </a:r>
            <a:r>
              <a:rPr lang="en-US" sz="2000" b="1" dirty="0"/>
              <a:t>= 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22F0E-C3D1-F641-84EF-B2E37DD10775}"/>
              </a:ext>
            </a:extLst>
          </p:cNvPr>
          <p:cNvSpPr txBox="1"/>
          <p:nvPr/>
        </p:nvSpPr>
        <p:spPr>
          <a:xfrm>
            <a:off x="4340741" y="3294691"/>
            <a:ext cx="351052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Secrecy Between A and B?   </a:t>
            </a:r>
            <a:r>
              <a:rPr lang="en-US" sz="2000" b="1" dirty="0"/>
              <a:t>YES</a:t>
            </a:r>
          </a:p>
          <a:p>
            <a:r>
              <a:rPr lang="en-US" sz="2000" dirty="0"/>
              <a:t>Authentication of A by B?</a:t>
            </a:r>
            <a:r>
              <a:rPr lang="en-US" sz="2000" b="1" dirty="0"/>
              <a:t>     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3549B-F4C8-994D-9D69-7F795D19341C}"/>
              </a:ext>
            </a:extLst>
          </p:cNvPr>
          <p:cNvSpPr txBox="1"/>
          <p:nvPr/>
        </p:nvSpPr>
        <p:spPr>
          <a:xfrm>
            <a:off x="4356664" y="4375138"/>
            <a:ext cx="332674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Does this approach scale? </a:t>
            </a:r>
            <a:r>
              <a:rPr lang="en-US" sz="20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98585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470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Two Communicants: A and B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A generates pair of keys PA and SA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B generates pair of keys PB and SB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Properties: </a:t>
            </a:r>
          </a:p>
          <a:p>
            <a:pPr marL="457200" lvl="1" indent="0">
              <a:buNone/>
            </a:pPr>
            <a:r>
              <a:rPr lang="en-US" sz="1400" dirty="0"/>
              <a:t>	</a:t>
            </a:r>
            <a:r>
              <a:rPr lang="en-US" sz="1800" dirty="0"/>
              <a:t>{ { m }</a:t>
            </a:r>
            <a:r>
              <a:rPr lang="en-US" sz="1800" baseline="-25000" dirty="0"/>
              <a:t>PA</a:t>
            </a:r>
            <a:r>
              <a:rPr lang="en-US" sz="1800" dirty="0"/>
              <a:t> }</a:t>
            </a:r>
            <a:r>
              <a:rPr lang="en-US" sz="1800" baseline="-25000" dirty="0"/>
              <a:t>SA</a:t>
            </a:r>
            <a:r>
              <a:rPr lang="en-US" sz="1800" dirty="0"/>
              <a:t> = m </a:t>
            </a:r>
          </a:p>
          <a:p>
            <a:pPr marL="457200" lvl="1" indent="0">
              <a:buNone/>
            </a:pPr>
            <a:r>
              <a:rPr lang="en-US" sz="1800" dirty="0"/>
              <a:t>	{ { m }</a:t>
            </a:r>
            <a:r>
              <a:rPr lang="en-US" sz="1800" baseline="-25000" dirty="0"/>
              <a:t>SA</a:t>
            </a:r>
            <a:r>
              <a:rPr lang="en-US" sz="1800" dirty="0"/>
              <a:t> }</a:t>
            </a:r>
            <a:r>
              <a:rPr lang="en-US" sz="1800" baseline="-25000" dirty="0"/>
              <a:t>PA</a:t>
            </a:r>
            <a:r>
              <a:rPr lang="en-US" sz="1800" dirty="0"/>
              <a:t> = m</a:t>
            </a:r>
          </a:p>
          <a:p>
            <a:pPr marL="457200" lvl="1" indent="0">
              <a:buNone/>
            </a:pPr>
            <a:r>
              <a:rPr lang="en-US" sz="1800" dirty="0"/>
              <a:t>	{ { m }</a:t>
            </a:r>
            <a:r>
              <a:rPr lang="en-US" sz="1800" baseline="-25000" dirty="0"/>
              <a:t>PA</a:t>
            </a:r>
            <a:r>
              <a:rPr lang="en-US" sz="1800" dirty="0"/>
              <a:t> }</a:t>
            </a:r>
            <a:r>
              <a:rPr lang="en-US" sz="1800" baseline="-25000" dirty="0"/>
              <a:t>X</a:t>
            </a:r>
            <a:r>
              <a:rPr lang="en-US" sz="1800" dirty="0"/>
              <a:t> = m   =&gt;  ( X = SA )</a:t>
            </a:r>
          </a:p>
          <a:p>
            <a:pPr marL="457200" lvl="1" indent="0">
              <a:buNone/>
            </a:pPr>
            <a:r>
              <a:rPr lang="en-US" sz="1800" dirty="0"/>
              <a:t>	{ { m }</a:t>
            </a:r>
            <a:r>
              <a:rPr lang="en-US" sz="1800" baseline="-25000" dirty="0"/>
              <a:t>SA</a:t>
            </a:r>
            <a:r>
              <a:rPr lang="en-US" sz="1800" dirty="0"/>
              <a:t> }</a:t>
            </a:r>
            <a:r>
              <a:rPr lang="en-US" sz="1800" baseline="-25000" dirty="0"/>
              <a:t>X</a:t>
            </a:r>
            <a:r>
              <a:rPr lang="en-US" sz="1800" dirty="0"/>
              <a:t> = m   =&gt;  ( X = PA )</a:t>
            </a:r>
          </a:p>
          <a:p>
            <a:pPr>
              <a:buFont typeface="+mj-lt"/>
              <a:buAutoNum type="arabicPeriod"/>
            </a:pPr>
            <a:endParaRPr lang="en-US" sz="1800" dirty="0"/>
          </a:p>
          <a:p>
            <a:pPr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Public Key Cryptography Basics </a:t>
            </a:r>
          </a:p>
        </p:txBody>
      </p:sp>
      <p:sp>
        <p:nvSpPr>
          <p:cNvPr id="2" name="Right Brace 1"/>
          <p:cNvSpPr/>
          <p:nvPr/>
        </p:nvSpPr>
        <p:spPr>
          <a:xfrm>
            <a:off x="5929963" y="1878904"/>
            <a:ext cx="168463" cy="492404"/>
          </a:xfrm>
          <a:prstGeom prst="rightBrace">
            <a:avLst>
              <a:gd name="adj1" fmla="val 70963"/>
              <a:gd name="adj2" fmla="val 50000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40966" y="1469021"/>
            <a:ext cx="45944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Requirements:</a:t>
            </a:r>
          </a:p>
          <a:p>
            <a:r>
              <a:rPr lang="en-US" i="1" dirty="0"/>
              <a:t>	(i) Keep SA, SB secret to A, B</a:t>
            </a:r>
          </a:p>
          <a:p>
            <a:r>
              <a:rPr lang="en-US" i="1" dirty="0"/>
              <a:t>	(ii) Make PA, PB public to all</a:t>
            </a:r>
          </a:p>
          <a:p>
            <a:r>
              <a:rPr lang="en-US" i="1" dirty="0"/>
              <a:t>	(iii) No KDC required to generate keys</a:t>
            </a:r>
          </a:p>
          <a:p>
            <a:r>
              <a:rPr lang="en-US" i="1" dirty="0"/>
              <a:t>        “</a:t>
            </a:r>
            <a:r>
              <a:rPr lang="en-US" b="1" i="1" u="sng" dirty="0"/>
              <a:t>Address Scaling Issue</a:t>
            </a:r>
            <a:r>
              <a:rPr lang="en-US" i="1" dirty="0"/>
              <a:t>”</a:t>
            </a:r>
          </a:p>
        </p:txBody>
      </p:sp>
      <p:sp>
        <p:nvSpPr>
          <p:cNvPr id="15" name="Right Brace 14"/>
          <p:cNvSpPr/>
          <p:nvPr/>
        </p:nvSpPr>
        <p:spPr>
          <a:xfrm rot="5400000">
            <a:off x="3982943" y="3071121"/>
            <a:ext cx="476363" cy="2951150"/>
          </a:xfrm>
          <a:prstGeom prst="rightBrace">
            <a:avLst>
              <a:gd name="adj1" fmla="val 70963"/>
              <a:gd name="adj2" fmla="val 50000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272475" y="4911373"/>
            <a:ext cx="3892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Concept proposed by Whit Diffie</a:t>
            </a:r>
          </a:p>
          <a:p>
            <a:pPr algn="ctr"/>
            <a:r>
              <a:rPr lang="en-US" i="1" dirty="0"/>
              <a:t>and Marty Hellman, Stanford and</a:t>
            </a:r>
          </a:p>
          <a:p>
            <a:pPr algn="ctr"/>
            <a:r>
              <a:rPr lang="en-US" i="1" dirty="0"/>
              <a:t>Ralph Merkle, UC Berkeley – circa 1976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626" y="3045652"/>
            <a:ext cx="3520794" cy="3225047"/>
          </a:xfrm>
          <a:prstGeom prst="rect">
            <a:avLst/>
          </a:prstGeom>
        </p:spPr>
      </p:pic>
      <p:sp>
        <p:nvSpPr>
          <p:cNvPr id="9" name="Diagonal Stripe 8">
            <a:extLst>
              <a:ext uri="{FF2B5EF4-FFF2-40B4-BE49-F238E27FC236}">
                <a16:creationId xmlns:a16="http://schemas.microsoft.com/office/drawing/2014/main" id="{EAF72B41-B938-5F47-B117-11D32CD6DC6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9CAB3-B118-A64B-9F33-BDBC1FC54DB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94554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Understanding Public Key Technology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25249" y="1681337"/>
            <a:ext cx="127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“Assume B</a:t>
            </a:r>
          </a:p>
          <a:p>
            <a:pPr algn="ctr"/>
            <a:r>
              <a:rPr lang="en-US" i="1" dirty="0"/>
              <a:t>is a server”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43339" y="1681337"/>
            <a:ext cx="11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“Assume A</a:t>
            </a:r>
          </a:p>
          <a:p>
            <a:pPr algn="ctr"/>
            <a:r>
              <a:rPr lang="en-US" i="1" dirty="0"/>
              <a:t>is a client”</a:t>
            </a:r>
          </a:p>
        </p:txBody>
      </p:sp>
      <p:cxnSp>
        <p:nvCxnSpPr>
          <p:cNvPr id="7" name="Straight Connector 6"/>
          <p:cNvCxnSpPr>
            <a:stCxn id="5" idx="6"/>
            <a:endCxn id="6" idx="2"/>
          </p:cNvCxnSpPr>
          <p:nvPr/>
        </p:nvCxnSpPr>
        <p:spPr>
          <a:xfrm>
            <a:off x="3963886" y="2755404"/>
            <a:ext cx="424372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loud 1"/>
          <p:cNvSpPr/>
          <p:nvPr/>
        </p:nvSpPr>
        <p:spPr>
          <a:xfrm>
            <a:off x="5502329" y="2379500"/>
            <a:ext cx="1231079" cy="782243"/>
          </a:xfrm>
          <a:prstGeom prst="cloud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DD7D35C5-3165-814D-B704-F2985E41F0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EE188-9360-754D-A47E-45E0C860647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96139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Understanding Public Key Technology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40631" y="3347129"/>
            <a:ext cx="2070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 A Locally </a:t>
            </a:r>
          </a:p>
          <a:p>
            <a:r>
              <a:rPr lang="en-US" i="1" dirty="0"/>
              <a:t>Generates Key Pair:</a:t>
            </a:r>
          </a:p>
          <a:p>
            <a:endParaRPr lang="en-US" i="1" dirty="0"/>
          </a:p>
          <a:p>
            <a:r>
              <a:rPr lang="en-US" dirty="0"/>
              <a:t>PA: Public Key of A</a:t>
            </a:r>
          </a:p>
          <a:p>
            <a:r>
              <a:rPr lang="en-US" dirty="0"/>
              <a:t>SA: Secret Key of 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61135" y="3347129"/>
            <a:ext cx="2070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 B Locally </a:t>
            </a:r>
          </a:p>
          <a:p>
            <a:r>
              <a:rPr lang="en-US" i="1" dirty="0"/>
              <a:t>Generates Key Pair:</a:t>
            </a:r>
          </a:p>
          <a:p>
            <a:endParaRPr lang="en-US" i="1" dirty="0"/>
          </a:p>
          <a:p>
            <a:r>
              <a:rPr lang="en-US" dirty="0"/>
              <a:t>PB: Public Key of B</a:t>
            </a:r>
          </a:p>
          <a:p>
            <a:r>
              <a:rPr lang="en-US" dirty="0"/>
              <a:t>SB: Secret Key of 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6906" y="1236227"/>
            <a:ext cx="231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No Key Distribution </a:t>
            </a:r>
          </a:p>
          <a:p>
            <a:pPr algn="ctr"/>
            <a:r>
              <a:rPr lang="en-US" i="1" dirty="0"/>
              <a:t>Center (KDC) Required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0" y="3213574"/>
            <a:ext cx="9144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25249" y="1681337"/>
            <a:ext cx="127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“Assume B</a:t>
            </a:r>
          </a:p>
          <a:p>
            <a:pPr algn="ctr"/>
            <a:r>
              <a:rPr lang="en-US" i="1" dirty="0"/>
              <a:t>is a server”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43339" y="1681337"/>
            <a:ext cx="11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“Assume A</a:t>
            </a:r>
          </a:p>
          <a:p>
            <a:pPr algn="ctr"/>
            <a:r>
              <a:rPr lang="en-US" i="1" dirty="0"/>
              <a:t>is a client”</a:t>
            </a:r>
          </a:p>
        </p:txBody>
      </p:sp>
      <p:cxnSp>
        <p:nvCxnSpPr>
          <p:cNvPr id="7" name="Straight Connector 6"/>
          <p:cNvCxnSpPr>
            <a:stCxn id="5" idx="6"/>
            <a:endCxn id="6" idx="2"/>
          </p:cNvCxnSpPr>
          <p:nvPr/>
        </p:nvCxnSpPr>
        <p:spPr>
          <a:xfrm>
            <a:off x="3963886" y="2755404"/>
            <a:ext cx="424372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loud 1"/>
          <p:cNvSpPr/>
          <p:nvPr/>
        </p:nvSpPr>
        <p:spPr>
          <a:xfrm>
            <a:off x="5502329" y="2379500"/>
            <a:ext cx="1231079" cy="782243"/>
          </a:xfrm>
          <a:prstGeom prst="cloud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DD7D35C5-3165-814D-B704-F2985E41F0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EE188-9360-754D-A47E-45E0C860647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173079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0" y="3213574"/>
            <a:ext cx="9144000" cy="31441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Understanding Public Key Technology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40631" y="3347129"/>
            <a:ext cx="2070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 A Locally </a:t>
            </a:r>
          </a:p>
          <a:p>
            <a:r>
              <a:rPr lang="en-US" i="1" dirty="0"/>
              <a:t>Generates Key Pair:</a:t>
            </a:r>
          </a:p>
          <a:p>
            <a:endParaRPr lang="en-US" i="1" dirty="0"/>
          </a:p>
          <a:p>
            <a:r>
              <a:rPr lang="en-US" dirty="0"/>
              <a:t>PA: Public Key of A</a:t>
            </a:r>
          </a:p>
          <a:p>
            <a:r>
              <a:rPr lang="en-US" dirty="0"/>
              <a:t>SA: Secret Key of 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61135" y="3347129"/>
            <a:ext cx="2070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 B Locally </a:t>
            </a:r>
          </a:p>
          <a:p>
            <a:r>
              <a:rPr lang="en-US" i="1" dirty="0"/>
              <a:t>Generates Key Pair:</a:t>
            </a:r>
          </a:p>
          <a:p>
            <a:endParaRPr lang="en-US" i="1" dirty="0"/>
          </a:p>
          <a:p>
            <a:r>
              <a:rPr lang="en-US" dirty="0"/>
              <a:t>PB: Public Key of B</a:t>
            </a:r>
          </a:p>
          <a:p>
            <a:r>
              <a:rPr lang="en-US" dirty="0"/>
              <a:t>SB: Secret Key of 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6906" y="1236227"/>
            <a:ext cx="231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No Key Distribution </a:t>
            </a:r>
          </a:p>
          <a:p>
            <a:pPr algn="ctr"/>
            <a:r>
              <a:rPr lang="en-US" i="1" dirty="0"/>
              <a:t>Center (KDC) Required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11683" y="4501291"/>
            <a:ext cx="2568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Common Key Generation </a:t>
            </a:r>
          </a:p>
          <a:p>
            <a:pPr algn="ctr"/>
            <a:r>
              <a:rPr lang="en-US" i="1" dirty="0"/>
              <a:t>Algorithm Required</a:t>
            </a:r>
          </a:p>
          <a:p>
            <a:pPr algn="ctr"/>
            <a:r>
              <a:rPr lang="en-US" i="1" dirty="0"/>
              <a:t>(e.g., RSA)</a:t>
            </a:r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4331053" y="2852976"/>
            <a:ext cx="911936" cy="2384694"/>
          </a:xfrm>
          <a:prstGeom prst="curvedConnector2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5400000" flipH="1" flipV="1">
            <a:off x="6885286" y="2916700"/>
            <a:ext cx="911936" cy="2257249"/>
          </a:xfrm>
          <a:prstGeom prst="curvedConnector2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524000" y="3213574"/>
            <a:ext cx="9144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02603" y="5429720"/>
            <a:ext cx="2017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Public Key </a:t>
            </a:r>
          </a:p>
          <a:p>
            <a:pPr algn="ctr"/>
            <a:r>
              <a:rPr lang="en-US" b="1" i="1" dirty="0"/>
              <a:t>Infrastructure (PKI)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25249" y="1681337"/>
            <a:ext cx="127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“Assume B</a:t>
            </a:r>
          </a:p>
          <a:p>
            <a:pPr algn="ctr"/>
            <a:r>
              <a:rPr lang="en-US" i="1" dirty="0"/>
              <a:t>is a server”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43339" y="1681337"/>
            <a:ext cx="11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“Assume A</a:t>
            </a:r>
          </a:p>
          <a:p>
            <a:pPr algn="ctr"/>
            <a:r>
              <a:rPr lang="en-US" i="1" dirty="0"/>
              <a:t>is a client”</a:t>
            </a:r>
          </a:p>
        </p:txBody>
      </p:sp>
      <p:cxnSp>
        <p:nvCxnSpPr>
          <p:cNvPr id="7" name="Straight Connector 6"/>
          <p:cNvCxnSpPr>
            <a:stCxn id="5" idx="6"/>
            <a:endCxn id="6" idx="2"/>
          </p:cNvCxnSpPr>
          <p:nvPr/>
        </p:nvCxnSpPr>
        <p:spPr>
          <a:xfrm>
            <a:off x="3963886" y="2755404"/>
            <a:ext cx="424372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loud 1"/>
          <p:cNvSpPr/>
          <p:nvPr/>
        </p:nvSpPr>
        <p:spPr>
          <a:xfrm>
            <a:off x="5502329" y="2379500"/>
            <a:ext cx="1231079" cy="782243"/>
          </a:xfrm>
          <a:prstGeom prst="cloud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DD7D35C5-3165-814D-B704-F2985E41F0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EE188-9360-754D-A47E-45E0C860647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2736672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Secret Message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7" name="Arc 6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71794" y="4739520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78414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5A9CAA7B-7F43-DC4F-A562-16070105721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A4172-68C4-A34F-97A4-39AF3B21C17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3F256B-2E8D-C742-B7CC-521DE9B00A84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CD78EF-4303-1349-9980-F71204FF7414}"/>
              </a:ext>
            </a:extLst>
          </p:cNvPr>
          <p:cNvSpPr txBox="1"/>
          <p:nvPr/>
        </p:nvSpPr>
        <p:spPr>
          <a:xfrm>
            <a:off x="1686260" y="1474292"/>
            <a:ext cx="2505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Alice creates message m . . .</a:t>
            </a:r>
          </a:p>
        </p:txBody>
      </p:sp>
    </p:spTree>
    <p:extLst>
      <p:ext uri="{BB962C8B-B14F-4D97-AF65-F5344CB8AC3E}">
        <p14:creationId xmlns:p14="http://schemas.microsoft.com/office/powerpoint/2010/main" val="152315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Secret Message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7" name="Arc 6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12929" y="1573133"/>
            <a:ext cx="9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10" name="Oval 9"/>
          <p:cNvSpPr/>
          <p:nvPr/>
        </p:nvSpPr>
        <p:spPr>
          <a:xfrm>
            <a:off x="5871794" y="4739520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78414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2" name="Oval 1"/>
          <p:cNvSpPr/>
          <p:nvPr/>
        </p:nvSpPr>
        <p:spPr>
          <a:xfrm>
            <a:off x="5385700" y="1425377"/>
            <a:ext cx="1464336" cy="894099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86260" y="1474292"/>
            <a:ext cx="2779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Alice creates message m,</a:t>
            </a:r>
          </a:p>
          <a:p>
            <a:r>
              <a:rPr lang="en-US" sz="1600" i="1" dirty="0"/>
              <a:t>encrypts using Bob’s public key </a:t>
            </a:r>
          </a:p>
          <a:p>
            <a:r>
              <a:rPr lang="en-US" sz="1600" i="1" dirty="0"/>
              <a:t>PB, and sends result to B</a:t>
            </a:r>
          </a:p>
        </p:txBody>
      </p:sp>
      <p:cxnSp>
        <p:nvCxnSpPr>
          <p:cNvPr id="17" name="Straight Arrow Connector 16"/>
          <p:cNvCxnSpPr>
            <a:cxnSpLocks/>
            <a:stCxn id="16" idx="3"/>
            <a:endCxn id="2" idx="2"/>
          </p:cNvCxnSpPr>
          <p:nvPr/>
        </p:nvCxnSpPr>
        <p:spPr>
          <a:xfrm flipV="1">
            <a:off x="4465995" y="1872427"/>
            <a:ext cx="919705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5A9CAA7B-7F43-DC4F-A562-16070105721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A4172-68C4-A34F-97A4-39AF3B21C17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2644765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Secret Message</a:t>
            </a:r>
          </a:p>
        </p:txBody>
      </p:sp>
      <p:sp>
        <p:nvSpPr>
          <p:cNvPr id="7" name="Arc 6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12929" y="1573133"/>
            <a:ext cx="9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10" name="Oval 9"/>
          <p:cNvSpPr/>
          <p:nvPr/>
        </p:nvSpPr>
        <p:spPr>
          <a:xfrm>
            <a:off x="5871794" y="4739520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" name="Oval 1"/>
          <p:cNvSpPr/>
          <p:nvPr/>
        </p:nvSpPr>
        <p:spPr>
          <a:xfrm>
            <a:off x="5385700" y="1425377"/>
            <a:ext cx="1464336" cy="894099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0" idx="0"/>
            <a:endCxn id="2" idx="4"/>
          </p:cNvCxnSpPr>
          <p:nvPr/>
        </p:nvCxnSpPr>
        <p:spPr>
          <a:xfrm flipV="1">
            <a:off x="6100394" y="2319476"/>
            <a:ext cx="17474" cy="2420045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89872" y="3498648"/>
            <a:ext cx="109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cannot</a:t>
            </a:r>
          </a:p>
          <a:p>
            <a:pPr algn="ctr"/>
            <a:r>
              <a:rPr lang="en-US" sz="1600" i="1" dirty="0"/>
              <a:t>read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78414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10A233A1-32D2-BD47-9591-4E27266F77A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1F5CDC-C5D6-C243-9392-AED5456B089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961282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Secret Message</a:t>
            </a:r>
          </a:p>
        </p:txBody>
      </p:sp>
      <p:sp>
        <p:nvSpPr>
          <p:cNvPr id="7" name="Arc 6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12929" y="1573133"/>
            <a:ext cx="9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10" name="Oval 9"/>
          <p:cNvSpPr/>
          <p:nvPr/>
        </p:nvSpPr>
        <p:spPr>
          <a:xfrm>
            <a:off x="5871794" y="4739520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" name="Oval 1"/>
          <p:cNvSpPr/>
          <p:nvPr/>
        </p:nvSpPr>
        <p:spPr>
          <a:xfrm>
            <a:off x="5385700" y="1425377"/>
            <a:ext cx="1464336" cy="894099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0" idx="0"/>
            <a:endCxn id="2" idx="4"/>
          </p:cNvCxnSpPr>
          <p:nvPr/>
        </p:nvCxnSpPr>
        <p:spPr>
          <a:xfrm flipV="1">
            <a:off x="6100394" y="2319476"/>
            <a:ext cx="17474" cy="2420045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7"/>
            <a:endCxn id="6" idx="3"/>
          </p:cNvCxnSpPr>
          <p:nvPr/>
        </p:nvCxnSpPr>
        <p:spPr>
          <a:xfrm flipV="1">
            <a:off x="6262039" y="2917049"/>
            <a:ext cx="2012524" cy="188942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78272" y="3493082"/>
            <a:ext cx="992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</a:t>
            </a:r>
          </a:p>
          <a:p>
            <a:pPr algn="ctr"/>
            <a:r>
              <a:rPr lang="en-US" sz="1600" i="1" dirty="0"/>
              <a:t>spoof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11159" y="3590177"/>
            <a:ext cx="93043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78414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6" name="Diagonal Stripe 25">
            <a:extLst>
              <a:ext uri="{FF2B5EF4-FFF2-40B4-BE49-F238E27FC236}">
                <a16:creationId xmlns:a16="http://schemas.microsoft.com/office/drawing/2014/main" id="{2B84C15D-4312-2849-81C7-8705B0EE24B8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305CD3-511E-654A-A1B3-9AF179542A9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5F9E8B-7C04-C64C-8D81-D549963A8758}"/>
              </a:ext>
            </a:extLst>
          </p:cNvPr>
          <p:cNvSpPr txBox="1"/>
          <p:nvPr/>
        </p:nvSpPr>
        <p:spPr>
          <a:xfrm>
            <a:off x="4889872" y="3498648"/>
            <a:ext cx="109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cannot</a:t>
            </a:r>
          </a:p>
          <a:p>
            <a:pPr algn="ctr"/>
            <a:r>
              <a:rPr lang="en-US" sz="1600" i="1" dirty="0"/>
              <a:t>read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67255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9082" y="1435408"/>
            <a:ext cx="8756308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/>
              <a:t>Required Week Seven Readings</a:t>
            </a:r>
            <a:endParaRPr lang="en-US" sz="3600" b="1" dirty="0"/>
          </a:p>
          <a:p>
            <a:endParaRPr lang="en-US" sz="2800" b="1" dirty="0"/>
          </a:p>
          <a:p>
            <a:r>
              <a:rPr lang="en-US" sz="2400" b="1" dirty="0"/>
              <a:t>1. “THE POSSIBILITY OF SECURE NON-SECRET DIGITAL ENCRYPTION </a:t>
            </a:r>
          </a:p>
          <a:p>
            <a:r>
              <a:rPr lang="en-US" sz="2400" b="1" dirty="0"/>
              <a:t>by J. H. Ellis, January 1970</a:t>
            </a:r>
          </a:p>
          <a:p>
            <a:r>
              <a:rPr lang="en-US" sz="2400" b="1" dirty="0"/>
              <a:t>https://cryptocellar.org/cesg/possnse.pdf</a:t>
            </a:r>
          </a:p>
          <a:p>
            <a:endParaRPr lang="en-US" sz="2400" b="1" i="1" dirty="0"/>
          </a:p>
          <a:p>
            <a:r>
              <a:rPr lang="en-US" sz="2400" b="1" i="1" dirty="0"/>
              <a:t>2. </a:t>
            </a:r>
            <a:r>
              <a:rPr lang="en-US" sz="2400" b="1" dirty="0"/>
              <a:t>Finish Reading “</a:t>
            </a:r>
            <a:r>
              <a:rPr lang="en-US" sz="2400" b="1" i="1" dirty="0"/>
              <a:t>From CIA to APT: An Introduction” </a:t>
            </a:r>
          </a:p>
          <a:p>
            <a:r>
              <a:rPr lang="en-US" sz="2400" b="1" i="1" dirty="0"/>
              <a:t>to Cyber Security</a:t>
            </a:r>
            <a:r>
              <a:rPr lang="en-US" sz="2400" b="1" dirty="0"/>
              <a:t>, E. Amoroso &amp; M. Amoroso </a:t>
            </a:r>
          </a:p>
          <a:p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13174-61ED-7849-A626-14C1174A48BC}"/>
              </a:ext>
            </a:extLst>
          </p:cNvPr>
          <p:cNvSpPr txBox="1"/>
          <p:nvPr/>
        </p:nvSpPr>
        <p:spPr>
          <a:xfrm>
            <a:off x="4293936" y="5354321"/>
            <a:ext cx="3604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Twitter: @hashtag_cyber</a:t>
            </a:r>
          </a:p>
          <a:p>
            <a:pPr algn="ctr"/>
            <a:r>
              <a:rPr lang="en-US" sz="2400" b="1" dirty="0"/>
              <a:t>LinkedIn: Edward Amoroso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A89195CA-C036-3E4E-9D3E-A8F748C05DD8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E48FB-410C-2F4A-BB39-9FE7DCEBEAD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649189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Secret Message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0877" y="3191831"/>
            <a:ext cx="183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{</a:t>
            </a:r>
            <a:r>
              <a:rPr lang="en-US" sz="2000" b="1" dirty="0"/>
              <a:t> { m } </a:t>
            </a:r>
            <a:r>
              <a:rPr lang="en-US" sz="2000" b="1" baseline="-25000" dirty="0"/>
              <a:t>PB  </a:t>
            </a:r>
            <a:r>
              <a:rPr lang="en-US" sz="2000" b="1" dirty="0">
                <a:solidFill>
                  <a:srgbClr val="7030A0"/>
                </a:solidFill>
              </a:rPr>
              <a:t>}</a:t>
            </a:r>
            <a:r>
              <a:rPr lang="en-US" sz="2000" b="1" baseline="-25000" dirty="0"/>
              <a:t>SB </a:t>
            </a:r>
            <a:r>
              <a:rPr lang="en-US" sz="2000" b="1" dirty="0"/>
              <a:t>=</a:t>
            </a:r>
            <a:r>
              <a:rPr lang="en-US" sz="2000" b="1" baseline="-25000" dirty="0"/>
              <a:t> </a:t>
            </a:r>
            <a:r>
              <a:rPr lang="en-US" sz="2000" b="1" dirty="0"/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81031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7CDF2AF5-8551-984E-A6B3-CEB0D2B7D43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DCD5D-FF98-9741-959E-B06676B70D0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630589-A3A6-9E4D-9214-1576C564193F}"/>
              </a:ext>
            </a:extLst>
          </p:cNvPr>
          <p:cNvSpPr/>
          <p:nvPr/>
        </p:nvSpPr>
        <p:spPr>
          <a:xfrm>
            <a:off x="5871794" y="4739520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DA34E1-E8D5-034A-9BE0-598FFC33B4F3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1AA18BE-7075-F54B-B500-D9736633226B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8676276D-75B5-344B-996A-1AE476CD659A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42BB2-98B3-7447-A1D3-83D409806972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B7998-A3CE-4F46-BAE2-5C08A3959A2B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785B36-B1DD-A14C-B453-EF0107E5EE2F}"/>
              </a:ext>
            </a:extLst>
          </p:cNvPr>
          <p:cNvSpPr txBox="1"/>
          <p:nvPr/>
        </p:nvSpPr>
        <p:spPr>
          <a:xfrm>
            <a:off x="5712929" y="1573133"/>
            <a:ext cx="9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B385C7-156A-8C4D-BFBE-84D977A73D95}"/>
              </a:ext>
            </a:extLst>
          </p:cNvPr>
          <p:cNvSpPr txBox="1"/>
          <p:nvPr/>
        </p:nvSpPr>
        <p:spPr>
          <a:xfrm>
            <a:off x="8370289" y="3765671"/>
            <a:ext cx="3239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Bob receives the encrypted message,</a:t>
            </a:r>
          </a:p>
          <a:p>
            <a:r>
              <a:rPr lang="en-US" sz="1600" i="1" dirty="0"/>
              <a:t>decrypts using Bob’s secret key </a:t>
            </a:r>
          </a:p>
          <a:p>
            <a:r>
              <a:rPr lang="en-US" sz="1600" i="1" dirty="0"/>
              <a:t>SB, and obtains message m</a:t>
            </a:r>
          </a:p>
        </p:txBody>
      </p:sp>
    </p:spTree>
    <p:extLst>
      <p:ext uri="{BB962C8B-B14F-4D97-AF65-F5344CB8AC3E}">
        <p14:creationId xmlns:p14="http://schemas.microsoft.com/office/powerpoint/2010/main" val="110133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Secret Message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50445" y="3294691"/>
            <a:ext cx="349111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Secrecy Between A and B?   </a:t>
            </a:r>
            <a:r>
              <a:rPr lang="en-US" sz="2000" b="1" dirty="0"/>
              <a:t>YES</a:t>
            </a:r>
          </a:p>
          <a:p>
            <a:r>
              <a:rPr lang="en-US" sz="2000" dirty="0"/>
              <a:t>Authentication of A by B?</a:t>
            </a:r>
            <a:r>
              <a:rPr lang="en-US" sz="2000" b="1" dirty="0"/>
              <a:t>     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81031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7CDF2AF5-8551-984E-A6B3-CEB0D2B7D43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DCD5D-FF98-9741-959E-B06676B70D0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630589-A3A6-9E4D-9214-1576C564193F}"/>
              </a:ext>
            </a:extLst>
          </p:cNvPr>
          <p:cNvSpPr/>
          <p:nvPr/>
        </p:nvSpPr>
        <p:spPr>
          <a:xfrm>
            <a:off x="5871794" y="4739520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998C8-6B24-DE49-93DF-060A6D7A1CEC}"/>
              </a:ext>
            </a:extLst>
          </p:cNvPr>
          <p:cNvSpPr txBox="1"/>
          <p:nvPr/>
        </p:nvSpPr>
        <p:spPr>
          <a:xfrm>
            <a:off x="5712929" y="1573133"/>
            <a:ext cx="9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86D756-2579-3243-B07F-384E097D763F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2C785-768F-E944-8CD8-7C442DD0A8ED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62AF0CFB-8C46-864E-ADF7-78FBE5D545B7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DC28BA-D545-2F49-AD3E-00FAE6C0C0BE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B768AC-2510-244B-9A16-86C129862DBA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E7D0A-9AAB-BD4B-9B8B-A28A2C90086E}"/>
              </a:ext>
            </a:extLst>
          </p:cNvPr>
          <p:cNvSpPr txBox="1"/>
          <p:nvPr/>
        </p:nvSpPr>
        <p:spPr>
          <a:xfrm>
            <a:off x="8630877" y="3191831"/>
            <a:ext cx="183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{</a:t>
            </a:r>
            <a:r>
              <a:rPr lang="en-US" sz="2000" b="1" dirty="0"/>
              <a:t> { m } </a:t>
            </a:r>
            <a:r>
              <a:rPr lang="en-US" sz="2000" b="1" baseline="-25000" dirty="0"/>
              <a:t>PB  </a:t>
            </a:r>
            <a:r>
              <a:rPr lang="en-US" sz="2000" b="1" dirty="0">
                <a:solidFill>
                  <a:srgbClr val="7030A0"/>
                </a:solidFill>
              </a:rPr>
              <a:t>}</a:t>
            </a:r>
            <a:r>
              <a:rPr lang="en-US" sz="2000" b="1" baseline="-25000" dirty="0"/>
              <a:t>SB </a:t>
            </a:r>
            <a:r>
              <a:rPr lang="en-US" sz="2000" b="1" dirty="0"/>
              <a:t>=</a:t>
            </a:r>
            <a:r>
              <a:rPr lang="en-US" sz="2000" b="1" baseline="-25000" dirty="0"/>
              <a:t> </a:t>
            </a:r>
            <a:r>
              <a:rPr lang="en-US" sz="2000" b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865867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Signed Message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7" name="Arc 6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15778" y="1573133"/>
            <a:ext cx="924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SA</a:t>
            </a:r>
          </a:p>
        </p:txBody>
      </p:sp>
      <p:sp>
        <p:nvSpPr>
          <p:cNvPr id="10" name="Oval 9"/>
          <p:cNvSpPr/>
          <p:nvPr/>
        </p:nvSpPr>
        <p:spPr>
          <a:xfrm>
            <a:off x="5871794" y="4739520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78414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2" name="Oval 1"/>
          <p:cNvSpPr/>
          <p:nvPr/>
        </p:nvSpPr>
        <p:spPr>
          <a:xfrm>
            <a:off x="5385700" y="1425377"/>
            <a:ext cx="1464336" cy="894099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86260" y="1474292"/>
            <a:ext cx="2505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Alice creates message m . . .</a:t>
            </a: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5A9CAA7B-7F43-DC4F-A562-16070105721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A4172-68C4-A34F-97A4-39AF3B21C17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66BD8-9950-D94C-9119-BDFAE684387D}"/>
              </a:ext>
            </a:extLst>
          </p:cNvPr>
          <p:cNvSpPr txBox="1"/>
          <p:nvPr/>
        </p:nvSpPr>
        <p:spPr>
          <a:xfrm>
            <a:off x="3540943" y="313125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436474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Signed Message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7" name="Arc 6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15778" y="1573133"/>
            <a:ext cx="924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SA</a:t>
            </a:r>
          </a:p>
        </p:txBody>
      </p:sp>
      <p:sp>
        <p:nvSpPr>
          <p:cNvPr id="10" name="Oval 9"/>
          <p:cNvSpPr/>
          <p:nvPr/>
        </p:nvSpPr>
        <p:spPr>
          <a:xfrm>
            <a:off x="5871794" y="4739520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78414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2" name="Oval 1"/>
          <p:cNvSpPr/>
          <p:nvPr/>
        </p:nvSpPr>
        <p:spPr>
          <a:xfrm>
            <a:off x="5385700" y="1425377"/>
            <a:ext cx="1464336" cy="894099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86260" y="1474292"/>
            <a:ext cx="2852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Alice creates message m,</a:t>
            </a:r>
          </a:p>
          <a:p>
            <a:r>
              <a:rPr lang="en-US" sz="1600" i="1" dirty="0"/>
              <a:t>encrypts using Alice’s secret key </a:t>
            </a:r>
          </a:p>
          <a:p>
            <a:r>
              <a:rPr lang="en-US" sz="1600" i="1" dirty="0"/>
              <a:t>SA, and sends result to B</a:t>
            </a:r>
          </a:p>
        </p:txBody>
      </p:sp>
      <p:cxnSp>
        <p:nvCxnSpPr>
          <p:cNvPr id="17" name="Straight Arrow Connector 16"/>
          <p:cNvCxnSpPr>
            <a:cxnSpLocks/>
            <a:stCxn id="16" idx="3"/>
            <a:endCxn id="2" idx="2"/>
          </p:cNvCxnSpPr>
          <p:nvPr/>
        </p:nvCxnSpPr>
        <p:spPr>
          <a:xfrm flipV="1">
            <a:off x="4538964" y="1872427"/>
            <a:ext cx="846736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5A9CAA7B-7F43-DC4F-A562-16070105721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A4172-68C4-A34F-97A4-39AF3B21C17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688362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Signed Message</a:t>
            </a:r>
          </a:p>
        </p:txBody>
      </p:sp>
      <p:sp>
        <p:nvSpPr>
          <p:cNvPr id="7" name="Arc 6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15778" y="1573133"/>
            <a:ext cx="924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SA</a:t>
            </a:r>
          </a:p>
        </p:txBody>
      </p:sp>
      <p:sp>
        <p:nvSpPr>
          <p:cNvPr id="10" name="Oval 9"/>
          <p:cNvSpPr/>
          <p:nvPr/>
        </p:nvSpPr>
        <p:spPr>
          <a:xfrm>
            <a:off x="5871794" y="4739520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" name="Oval 1"/>
          <p:cNvSpPr/>
          <p:nvPr/>
        </p:nvSpPr>
        <p:spPr>
          <a:xfrm>
            <a:off x="5385700" y="1425377"/>
            <a:ext cx="1464336" cy="894099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0" idx="0"/>
            <a:endCxn id="2" idx="4"/>
          </p:cNvCxnSpPr>
          <p:nvPr/>
        </p:nvCxnSpPr>
        <p:spPr>
          <a:xfrm flipV="1">
            <a:off x="6100394" y="2319476"/>
            <a:ext cx="17474" cy="2420045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79062" y="3498648"/>
            <a:ext cx="914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</a:t>
            </a:r>
          </a:p>
          <a:p>
            <a:pPr algn="ctr"/>
            <a:r>
              <a:rPr lang="en-US" sz="1600" i="1" dirty="0"/>
              <a:t>read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78414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10A233A1-32D2-BD47-9591-4E27266F77A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1F5CDC-C5D6-C243-9392-AED5456B089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1321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Signed Message</a:t>
            </a:r>
          </a:p>
        </p:txBody>
      </p:sp>
      <p:sp>
        <p:nvSpPr>
          <p:cNvPr id="7" name="Arc 6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15778" y="1573133"/>
            <a:ext cx="924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SA</a:t>
            </a:r>
          </a:p>
        </p:txBody>
      </p:sp>
      <p:sp>
        <p:nvSpPr>
          <p:cNvPr id="10" name="Oval 9"/>
          <p:cNvSpPr/>
          <p:nvPr/>
        </p:nvSpPr>
        <p:spPr>
          <a:xfrm>
            <a:off x="5871794" y="4739520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" name="Oval 1"/>
          <p:cNvSpPr/>
          <p:nvPr/>
        </p:nvSpPr>
        <p:spPr>
          <a:xfrm>
            <a:off x="5385700" y="1425377"/>
            <a:ext cx="1464336" cy="894099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0" idx="0"/>
            <a:endCxn id="2" idx="4"/>
          </p:cNvCxnSpPr>
          <p:nvPr/>
        </p:nvCxnSpPr>
        <p:spPr>
          <a:xfrm flipV="1">
            <a:off x="6100394" y="2319476"/>
            <a:ext cx="17474" cy="2420045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28355" y="3493082"/>
            <a:ext cx="109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cannot</a:t>
            </a:r>
          </a:p>
          <a:p>
            <a:pPr algn="ctr"/>
            <a:r>
              <a:rPr lang="en-US" sz="1600" i="1" dirty="0"/>
              <a:t>spoof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78414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6" name="Diagonal Stripe 25">
            <a:extLst>
              <a:ext uri="{FF2B5EF4-FFF2-40B4-BE49-F238E27FC236}">
                <a16:creationId xmlns:a16="http://schemas.microsoft.com/office/drawing/2014/main" id="{2B84C15D-4312-2849-81C7-8705B0EE24B8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305CD3-511E-654A-A1B3-9AF179542A9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730742-C210-8848-902D-D4CF01BC56C4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6262039" y="2917049"/>
            <a:ext cx="2012524" cy="181104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2689CD-51BA-1946-A27D-D04740AE8E5E}"/>
              </a:ext>
            </a:extLst>
          </p:cNvPr>
          <p:cNvSpPr txBox="1"/>
          <p:nvPr/>
        </p:nvSpPr>
        <p:spPr>
          <a:xfrm>
            <a:off x="6814008" y="3590177"/>
            <a:ext cx="92474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SA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6AE467-5465-4F44-9EA6-C13D87816D61}"/>
              </a:ext>
            </a:extLst>
          </p:cNvPr>
          <p:cNvSpPr txBox="1"/>
          <p:nvPr/>
        </p:nvSpPr>
        <p:spPr>
          <a:xfrm>
            <a:off x="4979062" y="3498648"/>
            <a:ext cx="914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</a:t>
            </a:r>
          </a:p>
          <a:p>
            <a:pPr algn="ctr"/>
            <a:r>
              <a:rPr lang="en-US" sz="1600" i="1" dirty="0"/>
              <a:t>read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2673754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Signed Message</a:t>
            </a:r>
          </a:p>
        </p:txBody>
      </p:sp>
      <p:sp>
        <p:nvSpPr>
          <p:cNvPr id="10" name="Oval 9"/>
          <p:cNvSpPr/>
          <p:nvPr/>
        </p:nvSpPr>
        <p:spPr>
          <a:xfrm>
            <a:off x="5797798" y="4739520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81031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31BD5244-90EC-7746-9FD8-D0F73730DF5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50176B-0559-8549-98A3-F1CF0B33CA5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F431B2-9594-E848-A3A2-F68E6DA2C395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B9EC73-884F-E54D-BB84-047DE108F5F6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1FA07C3-7F45-EA45-9217-A9082BA4435E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B1E7B-D3EB-B247-ADD2-BB21250C09DB}"/>
              </a:ext>
            </a:extLst>
          </p:cNvPr>
          <p:cNvSpPr txBox="1"/>
          <p:nvPr/>
        </p:nvSpPr>
        <p:spPr>
          <a:xfrm>
            <a:off x="5715778" y="1573133"/>
            <a:ext cx="924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SA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FDF1F-3786-1645-A542-285387358FF2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CAA7A5-141F-CE4E-B971-76D4C3C572AA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6EDD35-79D0-2442-A8CB-5103090D4066}"/>
              </a:ext>
            </a:extLst>
          </p:cNvPr>
          <p:cNvSpPr txBox="1"/>
          <p:nvPr/>
        </p:nvSpPr>
        <p:spPr>
          <a:xfrm>
            <a:off x="8630456" y="3191831"/>
            <a:ext cx="1833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m } </a:t>
            </a:r>
            <a:r>
              <a:rPr lang="en-US" sz="2000" b="1" baseline="-25000" dirty="0"/>
              <a:t>SA  </a:t>
            </a:r>
            <a:r>
              <a:rPr lang="en-US" sz="2000" b="1" dirty="0"/>
              <a:t>}</a:t>
            </a:r>
            <a:r>
              <a:rPr lang="en-US" sz="2000" b="1" baseline="-25000" dirty="0"/>
              <a:t>PA </a:t>
            </a:r>
            <a:r>
              <a:rPr lang="en-US" sz="2000" b="1" dirty="0"/>
              <a:t>=</a:t>
            </a:r>
            <a:r>
              <a:rPr lang="en-US" sz="2000" b="1" baseline="-25000" dirty="0"/>
              <a:t> </a:t>
            </a:r>
            <a:r>
              <a:rPr lang="en-US" sz="2000" b="1" dirty="0"/>
              <a:t>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11E5F-3B56-7A47-BDED-9C9D2F13C619}"/>
              </a:ext>
            </a:extLst>
          </p:cNvPr>
          <p:cNvSpPr txBox="1"/>
          <p:nvPr/>
        </p:nvSpPr>
        <p:spPr>
          <a:xfrm>
            <a:off x="8370289" y="3765671"/>
            <a:ext cx="3239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Bob receives the encrypted message,</a:t>
            </a:r>
          </a:p>
          <a:p>
            <a:r>
              <a:rPr lang="en-US" sz="1600" i="1" dirty="0"/>
              <a:t>decrypts using Alice’s public key </a:t>
            </a:r>
          </a:p>
          <a:p>
            <a:r>
              <a:rPr lang="en-US" sz="1600" i="1" dirty="0"/>
              <a:t>PA, and obtains message m</a:t>
            </a:r>
          </a:p>
        </p:txBody>
      </p:sp>
    </p:spTree>
    <p:extLst>
      <p:ext uri="{BB962C8B-B14F-4D97-AF65-F5344CB8AC3E}">
        <p14:creationId xmlns:p14="http://schemas.microsoft.com/office/powerpoint/2010/main" val="4289200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Sending a Signed Message</a:t>
            </a:r>
          </a:p>
        </p:txBody>
      </p:sp>
      <p:sp>
        <p:nvSpPr>
          <p:cNvPr id="10" name="Oval 9"/>
          <p:cNvSpPr/>
          <p:nvPr/>
        </p:nvSpPr>
        <p:spPr>
          <a:xfrm>
            <a:off x="5797798" y="4739520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40741" y="3294691"/>
            <a:ext cx="351052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Secrecy Between A and B?   </a:t>
            </a:r>
            <a:r>
              <a:rPr lang="en-US" sz="2000" b="1" dirty="0"/>
              <a:t>NO</a:t>
            </a:r>
          </a:p>
          <a:p>
            <a:r>
              <a:rPr lang="en-US" sz="2000" dirty="0"/>
              <a:t>Authentication of A by B?</a:t>
            </a:r>
            <a:r>
              <a:rPr lang="en-US" sz="2000" b="1" dirty="0"/>
              <a:t>    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81031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31BD5244-90EC-7746-9FD8-D0F73730DF5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50176B-0559-8549-98A3-F1CF0B33CA5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30141C-2077-654B-8EC8-E51ED9AC37D8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67EACA-DC50-7644-8613-185E3560BF2C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915A124-2EA9-A745-9A43-5F5A5922D4CB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78E94D-400B-B548-95C0-439E63939BF9}"/>
              </a:ext>
            </a:extLst>
          </p:cNvPr>
          <p:cNvSpPr txBox="1"/>
          <p:nvPr/>
        </p:nvSpPr>
        <p:spPr>
          <a:xfrm>
            <a:off x="5715778" y="1573133"/>
            <a:ext cx="924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SA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A7F261-9137-1440-BD2E-2ACD004218C7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CA6EAE-6CE3-4B41-9DDE-2DF0DAA2273A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74F749-198F-384F-B478-E9DBEB639135}"/>
              </a:ext>
            </a:extLst>
          </p:cNvPr>
          <p:cNvSpPr txBox="1"/>
          <p:nvPr/>
        </p:nvSpPr>
        <p:spPr>
          <a:xfrm>
            <a:off x="8630456" y="3191831"/>
            <a:ext cx="1833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m } </a:t>
            </a:r>
            <a:r>
              <a:rPr lang="en-US" sz="2000" b="1" baseline="-25000" dirty="0"/>
              <a:t>SA  </a:t>
            </a:r>
            <a:r>
              <a:rPr lang="en-US" sz="2000" b="1" dirty="0"/>
              <a:t>}</a:t>
            </a:r>
            <a:r>
              <a:rPr lang="en-US" sz="2000" b="1" baseline="-25000" dirty="0"/>
              <a:t>PA </a:t>
            </a:r>
            <a:r>
              <a:rPr lang="en-US" sz="2000" b="1" dirty="0"/>
              <a:t>=</a:t>
            </a:r>
            <a:r>
              <a:rPr lang="en-US" sz="2000" b="1" baseline="-25000" dirty="0"/>
              <a:t> </a:t>
            </a:r>
            <a:r>
              <a:rPr lang="en-US" sz="2000" b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04993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Secure Message Exchange</a:t>
            </a:r>
          </a:p>
        </p:txBody>
      </p:sp>
      <p:sp>
        <p:nvSpPr>
          <p:cNvPr id="10" name="Oval 9"/>
          <p:cNvSpPr/>
          <p:nvPr/>
        </p:nvSpPr>
        <p:spPr>
          <a:xfrm>
            <a:off x="5797798" y="4739520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9140" y="3279012"/>
            <a:ext cx="3345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Alice creates a message m,</a:t>
            </a:r>
          </a:p>
          <a:p>
            <a:r>
              <a:rPr lang="en-US" sz="1600" i="1" dirty="0"/>
              <a:t>encrypts it with a public key algorithm</a:t>
            </a:r>
          </a:p>
          <a:p>
            <a:r>
              <a:rPr lang="en-US" sz="1600" i="1" dirty="0"/>
              <a:t>using her secret key SA . . 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1031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7FC047EB-802C-B346-AC28-F01B9E0DCA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AF67A-EAA9-B144-B1FB-F3F50977DD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26203E-4AE1-C04E-B1E2-95D60DC304F4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B3FD13-1D9F-AC43-89D4-320F7F919AA6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E8364A5-687C-594A-AA28-49CFF5548D4D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4080F-E42B-E048-96DD-26EE412380A7}"/>
              </a:ext>
            </a:extLst>
          </p:cNvPr>
          <p:cNvSpPr txBox="1"/>
          <p:nvPr/>
        </p:nvSpPr>
        <p:spPr>
          <a:xfrm>
            <a:off x="5715778" y="1573133"/>
            <a:ext cx="924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SA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248DD-4353-624A-BD97-B21740FFE6BB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A8422B-FFAB-694C-83EE-0DD8CD3CD941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</p:spTree>
    <p:extLst>
      <p:ext uri="{BB962C8B-B14F-4D97-AF65-F5344CB8AC3E}">
        <p14:creationId xmlns:p14="http://schemas.microsoft.com/office/powerpoint/2010/main" val="2717178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Secure Message Exchange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2688" y="1573133"/>
            <a:ext cx="146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10" name="Oval 9"/>
          <p:cNvSpPr/>
          <p:nvPr/>
        </p:nvSpPr>
        <p:spPr>
          <a:xfrm>
            <a:off x="5797798" y="4739520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1031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7FC047EB-802C-B346-AC28-F01B9E0DCA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AF67A-EAA9-B144-B1FB-F3F50977DD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96102-9C3C-6245-AC9B-1340C0D892E3}"/>
              </a:ext>
            </a:extLst>
          </p:cNvPr>
          <p:cNvSpPr txBox="1"/>
          <p:nvPr/>
        </p:nvSpPr>
        <p:spPr>
          <a:xfrm>
            <a:off x="909140" y="3279012"/>
            <a:ext cx="36176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Alice creates a message m,</a:t>
            </a:r>
          </a:p>
          <a:p>
            <a:r>
              <a:rPr lang="en-US" sz="1600" i="1" dirty="0"/>
              <a:t>encrypts it with a public key algorithm</a:t>
            </a:r>
          </a:p>
          <a:p>
            <a:r>
              <a:rPr lang="en-US" sz="1600" i="1" dirty="0"/>
              <a:t>using her secret key SA, encrypts it again</a:t>
            </a:r>
          </a:p>
          <a:p>
            <a:r>
              <a:rPr lang="en-US" sz="1600" i="1" dirty="0"/>
              <a:t>using a public key algorithm with Bob’s </a:t>
            </a:r>
          </a:p>
          <a:p>
            <a:r>
              <a:rPr lang="en-US" sz="1600" i="1" dirty="0"/>
              <a:t>public key PB, and sends the result to Bob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AFD0C4-2E98-5C42-ABE0-65EB80E13ED1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540E1E-3C57-D342-AE3C-94701D7E42E1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5C7CBB2-3AC1-994C-A1A8-A12FD3D12E5F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DD7AC-FC63-0447-846D-B02B60FFB390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5060E0-7E67-474B-BB01-1473831F8E45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</p:spTree>
    <p:extLst>
      <p:ext uri="{BB962C8B-B14F-4D97-AF65-F5344CB8AC3E}">
        <p14:creationId xmlns:p14="http://schemas.microsoft.com/office/powerpoint/2010/main" val="97670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10B2EF-8FF8-E047-9063-AEF2082CB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8"/>
          <a:stretch/>
        </p:blipFill>
        <p:spPr>
          <a:xfrm>
            <a:off x="-1" y="1"/>
            <a:ext cx="12179232" cy="5519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2123D-17FA-2A40-A9C5-7EB32A9CA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8"/>
          <a:stretch/>
        </p:blipFill>
        <p:spPr>
          <a:xfrm>
            <a:off x="0" y="0"/>
            <a:ext cx="12179232" cy="551939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C7C341-3C04-4D4D-B52A-7720B010EDA9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Week 7: Public Key Cryptography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B94B6AEA-5D2C-4840-888C-F3B7C8B3DB8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C9C7E-158F-C047-9A16-476ECA1F9BA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2253987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Secure Message Exchange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2688" y="1573133"/>
            <a:ext cx="146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10" name="Oval 9"/>
          <p:cNvSpPr/>
          <p:nvPr/>
        </p:nvSpPr>
        <p:spPr>
          <a:xfrm>
            <a:off x="5797798" y="4739520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1031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7FC047EB-802C-B346-AC28-F01B9E0DCA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AF67A-EAA9-B144-B1FB-F3F50977DD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AFD0C4-2E98-5C42-ABE0-65EB80E13ED1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540E1E-3C57-D342-AE3C-94701D7E42E1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5C7CBB2-3AC1-994C-A1A8-A12FD3D12E5F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DD7AC-FC63-0447-846D-B02B60FFB390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5060E0-7E67-474B-BB01-1473831F8E45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EFE7AD-4F5A-064B-A8F5-B9DD0F16E2BB}"/>
              </a:ext>
            </a:extLst>
          </p:cNvPr>
          <p:cNvCxnSpPr/>
          <p:nvPr/>
        </p:nvCxnSpPr>
        <p:spPr>
          <a:xfrm flipV="1">
            <a:off x="6100394" y="2319476"/>
            <a:ext cx="17474" cy="2420045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8815CF-F865-5C48-9F89-3A751CA1DE1F}"/>
              </a:ext>
            </a:extLst>
          </p:cNvPr>
          <p:cNvSpPr txBox="1"/>
          <p:nvPr/>
        </p:nvSpPr>
        <p:spPr>
          <a:xfrm>
            <a:off x="4889872" y="3498648"/>
            <a:ext cx="109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cannot</a:t>
            </a:r>
          </a:p>
          <a:p>
            <a:pPr algn="ctr"/>
            <a:r>
              <a:rPr lang="en-US" sz="1600" i="1" dirty="0"/>
              <a:t>read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666727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Secure Message Exchange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2688" y="1573133"/>
            <a:ext cx="146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10" name="Oval 9"/>
          <p:cNvSpPr/>
          <p:nvPr/>
        </p:nvSpPr>
        <p:spPr>
          <a:xfrm>
            <a:off x="5797798" y="4739520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1031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7FC047EB-802C-B346-AC28-F01B9E0DCA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AF67A-EAA9-B144-B1FB-F3F50977DD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AFD0C4-2E98-5C42-ABE0-65EB80E13ED1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540E1E-3C57-D342-AE3C-94701D7E42E1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5C7CBB2-3AC1-994C-A1A8-A12FD3D12E5F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DD7AC-FC63-0447-846D-B02B60FFB390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5060E0-7E67-474B-BB01-1473831F8E45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EFE7AD-4F5A-064B-A8F5-B9DD0F16E2BB}"/>
              </a:ext>
            </a:extLst>
          </p:cNvPr>
          <p:cNvCxnSpPr/>
          <p:nvPr/>
        </p:nvCxnSpPr>
        <p:spPr>
          <a:xfrm flipV="1">
            <a:off x="6100394" y="2319476"/>
            <a:ext cx="17474" cy="2420045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8815CF-F865-5C48-9F89-3A751CA1DE1F}"/>
              </a:ext>
            </a:extLst>
          </p:cNvPr>
          <p:cNvSpPr txBox="1"/>
          <p:nvPr/>
        </p:nvSpPr>
        <p:spPr>
          <a:xfrm>
            <a:off x="4889872" y="3498648"/>
            <a:ext cx="109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cannot</a:t>
            </a:r>
          </a:p>
          <a:p>
            <a:pPr algn="ctr"/>
            <a:r>
              <a:rPr lang="en-US" sz="1600" i="1" dirty="0"/>
              <a:t>read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BDE50A-FA82-114F-96AC-D9D6E728A3D9}"/>
              </a:ext>
            </a:extLst>
          </p:cNvPr>
          <p:cNvSpPr txBox="1"/>
          <p:nvPr/>
        </p:nvSpPr>
        <p:spPr>
          <a:xfrm>
            <a:off x="8096846" y="3493082"/>
            <a:ext cx="109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cannot</a:t>
            </a:r>
          </a:p>
          <a:p>
            <a:pPr algn="ctr"/>
            <a:r>
              <a:rPr lang="en-US" sz="1600" i="1" dirty="0"/>
              <a:t>spoof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A38803-0F74-9C40-B6C4-954652BDBA2D}"/>
              </a:ext>
            </a:extLst>
          </p:cNvPr>
          <p:cNvCxnSpPr>
            <a:cxnSpLocks/>
          </p:cNvCxnSpPr>
          <p:nvPr/>
        </p:nvCxnSpPr>
        <p:spPr>
          <a:xfrm flipV="1">
            <a:off x="6262039" y="2917049"/>
            <a:ext cx="2012524" cy="181104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EA9367-0CD5-2049-897B-42C716B3449D}"/>
              </a:ext>
            </a:extLst>
          </p:cNvPr>
          <p:cNvSpPr txBox="1"/>
          <p:nvPr/>
        </p:nvSpPr>
        <p:spPr>
          <a:xfrm>
            <a:off x="6662318" y="3608927"/>
            <a:ext cx="14651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</a:p>
        </p:txBody>
      </p:sp>
    </p:spTree>
    <p:extLst>
      <p:ext uri="{BB962C8B-B14F-4D97-AF65-F5344CB8AC3E}">
        <p14:creationId xmlns:p14="http://schemas.microsoft.com/office/powerpoint/2010/main" val="268102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Secure Message Exchange</a:t>
            </a:r>
          </a:p>
        </p:txBody>
      </p:sp>
      <p:sp>
        <p:nvSpPr>
          <p:cNvPr id="10" name="Oval 9"/>
          <p:cNvSpPr/>
          <p:nvPr/>
        </p:nvSpPr>
        <p:spPr>
          <a:xfrm>
            <a:off x="5797798" y="4739520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1031" y="5339559"/>
            <a:ext cx="14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PB, PE, SE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7FC047EB-802C-B346-AC28-F01B9E0DCA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AF67A-EAA9-B144-B1FB-F3F50977DD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D45B75-2801-D44B-A820-EB4CF83B00A9}"/>
              </a:ext>
            </a:extLst>
          </p:cNvPr>
          <p:cNvSpPr txBox="1"/>
          <p:nvPr/>
        </p:nvSpPr>
        <p:spPr>
          <a:xfrm>
            <a:off x="5472688" y="1573133"/>
            <a:ext cx="146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09A216-C01D-A842-98B0-1A83D323E142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64A9B2-AAD4-B645-A3EC-148927731F35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C67A423-DB18-8743-B6BD-5415E3EF8C28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F5D79-1CD2-F84A-8473-7BA67063B8A8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1575D4-8280-6E43-8FFB-3E85424D26A9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9426A-BA32-AF47-A1FA-17E9CA7F3DBC}"/>
              </a:ext>
            </a:extLst>
          </p:cNvPr>
          <p:cNvSpPr txBox="1"/>
          <p:nvPr/>
        </p:nvSpPr>
        <p:spPr>
          <a:xfrm>
            <a:off x="8035031" y="3210318"/>
            <a:ext cx="3049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  <a:r>
              <a:rPr lang="en-US" sz="2000" b="1" dirty="0"/>
              <a:t> } </a:t>
            </a:r>
            <a:r>
              <a:rPr lang="en-US" sz="2000" b="1" baseline="-25000" dirty="0"/>
              <a:t>SB</a:t>
            </a:r>
            <a:r>
              <a:rPr lang="en-US" sz="2000" b="1" dirty="0"/>
              <a:t> } </a:t>
            </a:r>
            <a:r>
              <a:rPr lang="en-US" sz="2000" b="1" baseline="-25000" dirty="0"/>
              <a:t>PA  </a:t>
            </a:r>
            <a:r>
              <a:rPr lang="en-US" sz="2000" b="1" dirty="0"/>
              <a:t>=  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941C55-EE83-E546-B2E8-B7233A5E08C7}"/>
              </a:ext>
            </a:extLst>
          </p:cNvPr>
          <p:cNvSpPr txBox="1"/>
          <p:nvPr/>
        </p:nvSpPr>
        <p:spPr>
          <a:xfrm>
            <a:off x="8370289" y="3765671"/>
            <a:ext cx="32399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Bob receives the encrypted message,</a:t>
            </a:r>
          </a:p>
          <a:p>
            <a:r>
              <a:rPr lang="en-US" sz="1600" i="1" dirty="0"/>
              <a:t>decrypts using Bob’s secret key </a:t>
            </a:r>
          </a:p>
          <a:p>
            <a:r>
              <a:rPr lang="en-US" sz="1600" i="1" dirty="0"/>
              <a:t>SA, then decrypts using Alice’s public</a:t>
            </a:r>
          </a:p>
          <a:p>
            <a:r>
              <a:rPr lang="en-US" sz="1600" i="1" dirty="0"/>
              <a:t>key PA, and obtains message m</a:t>
            </a:r>
          </a:p>
        </p:txBody>
      </p:sp>
    </p:spTree>
    <p:extLst>
      <p:ext uri="{BB962C8B-B14F-4D97-AF65-F5344CB8AC3E}">
        <p14:creationId xmlns:p14="http://schemas.microsoft.com/office/powerpoint/2010/main" val="2695410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Secure Message Exchange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0741" y="3294691"/>
            <a:ext cx="351052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Secrecy Between A and B?   </a:t>
            </a:r>
            <a:r>
              <a:rPr lang="en-US" sz="2000" b="1" dirty="0"/>
              <a:t>YES</a:t>
            </a:r>
          </a:p>
          <a:p>
            <a:r>
              <a:rPr lang="en-US" sz="2000" dirty="0"/>
              <a:t>Authentication of A by B?</a:t>
            </a:r>
            <a:r>
              <a:rPr lang="en-US" sz="2000" b="1" dirty="0"/>
              <a:t>     YES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7FC047EB-802C-B346-AC28-F01B9E0DCA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AF67A-EAA9-B144-B1FB-F3F50977DD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F661C-6D36-5445-B12E-BDC1B545E76A}"/>
              </a:ext>
            </a:extLst>
          </p:cNvPr>
          <p:cNvSpPr txBox="1"/>
          <p:nvPr/>
        </p:nvSpPr>
        <p:spPr>
          <a:xfrm>
            <a:off x="5472688" y="1573133"/>
            <a:ext cx="146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BA0670-7796-954E-8A0D-8CE5B1C0FE18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F7CDF-6594-E145-83AA-63E070B5241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6CA107A-90CA-0349-B15B-E59FEFFF1A4C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6EBB5-15DD-1143-B66E-4226627541AA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8FB5A4-9E35-4C41-ACD6-AB7666D467DD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509A28-247F-964C-A043-AA3C6D263EBC}"/>
              </a:ext>
            </a:extLst>
          </p:cNvPr>
          <p:cNvSpPr txBox="1"/>
          <p:nvPr/>
        </p:nvSpPr>
        <p:spPr>
          <a:xfrm>
            <a:off x="8035031" y="3210318"/>
            <a:ext cx="3049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  <a:r>
              <a:rPr lang="en-US" sz="2000" b="1" dirty="0"/>
              <a:t> } </a:t>
            </a:r>
            <a:r>
              <a:rPr lang="en-US" sz="2000" b="1" baseline="-25000" dirty="0"/>
              <a:t>SB</a:t>
            </a:r>
            <a:r>
              <a:rPr lang="en-US" sz="2000" b="1" dirty="0"/>
              <a:t> } </a:t>
            </a:r>
            <a:r>
              <a:rPr lang="en-US" sz="2000" b="1" baseline="-25000" dirty="0"/>
              <a:t>PA  </a:t>
            </a:r>
            <a:r>
              <a:rPr lang="en-US" sz="2000" b="1" dirty="0"/>
              <a:t>=  m</a:t>
            </a:r>
          </a:p>
        </p:txBody>
      </p:sp>
    </p:spTree>
    <p:extLst>
      <p:ext uri="{BB962C8B-B14F-4D97-AF65-F5344CB8AC3E}">
        <p14:creationId xmlns:p14="http://schemas.microsoft.com/office/powerpoint/2010/main" val="4048397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Secure Message Exchange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0741" y="3294691"/>
            <a:ext cx="351052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Secrecy Between A and B?   </a:t>
            </a:r>
            <a:r>
              <a:rPr lang="en-US" sz="2000" b="1" dirty="0"/>
              <a:t>YES</a:t>
            </a:r>
          </a:p>
          <a:p>
            <a:r>
              <a:rPr lang="en-US" sz="2000" dirty="0"/>
              <a:t>Authentication of A by B?</a:t>
            </a:r>
            <a:r>
              <a:rPr lang="en-US" sz="2000" b="1" dirty="0"/>
              <a:t>     YES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7FC047EB-802C-B346-AC28-F01B9E0DCA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AF67A-EAA9-B144-B1FB-F3F50977DD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F661C-6D36-5445-B12E-BDC1B545E76A}"/>
              </a:ext>
            </a:extLst>
          </p:cNvPr>
          <p:cNvSpPr txBox="1"/>
          <p:nvPr/>
        </p:nvSpPr>
        <p:spPr>
          <a:xfrm>
            <a:off x="5472688" y="1573133"/>
            <a:ext cx="146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BA0670-7796-954E-8A0D-8CE5B1C0FE18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F7CDF-6594-E145-83AA-63E070B5241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6CA107A-90CA-0349-B15B-E59FEFFF1A4C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6EBB5-15DD-1143-B66E-4226627541AA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8FB5A4-9E35-4C41-ACD6-AB7666D467DD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509A28-247F-964C-A043-AA3C6D263EBC}"/>
              </a:ext>
            </a:extLst>
          </p:cNvPr>
          <p:cNvSpPr txBox="1"/>
          <p:nvPr/>
        </p:nvSpPr>
        <p:spPr>
          <a:xfrm>
            <a:off x="8035031" y="3210318"/>
            <a:ext cx="3049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  <a:r>
              <a:rPr lang="en-US" sz="2000" b="1" dirty="0"/>
              <a:t> } </a:t>
            </a:r>
            <a:r>
              <a:rPr lang="en-US" sz="2000" b="1" baseline="-25000" dirty="0"/>
              <a:t>SB</a:t>
            </a:r>
            <a:r>
              <a:rPr lang="en-US" sz="2000" b="1" dirty="0"/>
              <a:t> } </a:t>
            </a:r>
            <a:r>
              <a:rPr lang="en-US" sz="2000" b="1" baseline="-25000" dirty="0"/>
              <a:t>PA  </a:t>
            </a:r>
            <a:r>
              <a:rPr lang="en-US" sz="2000" b="1" dirty="0"/>
              <a:t>= 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02CB5-A80A-C648-B0E1-FECBA75A6F0F}"/>
              </a:ext>
            </a:extLst>
          </p:cNvPr>
          <p:cNvSpPr txBox="1"/>
          <p:nvPr/>
        </p:nvSpPr>
        <p:spPr>
          <a:xfrm>
            <a:off x="4356664" y="4375138"/>
            <a:ext cx="331302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Does this approach scale? </a:t>
            </a:r>
            <a:r>
              <a:rPr lang="en-US" sz="2000" b="1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53656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Secure Message Exchange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0741" y="3294691"/>
            <a:ext cx="351052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Secrecy Between A and B?   </a:t>
            </a:r>
            <a:r>
              <a:rPr lang="en-US" sz="2000" b="1" dirty="0"/>
              <a:t>YES</a:t>
            </a:r>
          </a:p>
          <a:p>
            <a:r>
              <a:rPr lang="en-US" sz="2000" dirty="0"/>
              <a:t>Authentication of A by B?</a:t>
            </a:r>
            <a:r>
              <a:rPr lang="en-US" sz="2000" b="1" dirty="0"/>
              <a:t>     YES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7FC047EB-802C-B346-AC28-F01B9E0DCA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AF67A-EAA9-B144-B1FB-F3F50977DD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F661C-6D36-5445-B12E-BDC1B545E76A}"/>
              </a:ext>
            </a:extLst>
          </p:cNvPr>
          <p:cNvSpPr txBox="1"/>
          <p:nvPr/>
        </p:nvSpPr>
        <p:spPr>
          <a:xfrm>
            <a:off x="5472688" y="1573133"/>
            <a:ext cx="1465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BA0670-7796-954E-8A0D-8CE5B1C0FE18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F7CDF-6594-E145-83AA-63E070B5241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6CA107A-90CA-0349-B15B-E59FEFFF1A4C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6EBB5-15DD-1143-B66E-4226627541AA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8FB5A4-9E35-4C41-ACD6-AB7666D467DD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509A28-247F-964C-A043-AA3C6D263EBC}"/>
              </a:ext>
            </a:extLst>
          </p:cNvPr>
          <p:cNvSpPr txBox="1"/>
          <p:nvPr/>
        </p:nvSpPr>
        <p:spPr>
          <a:xfrm>
            <a:off x="8035031" y="3210318"/>
            <a:ext cx="3049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{ { m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  <a:r>
              <a:rPr lang="en-US" sz="2000" b="1" dirty="0"/>
              <a:t> } </a:t>
            </a:r>
            <a:r>
              <a:rPr lang="en-US" sz="2000" b="1" baseline="-25000" dirty="0"/>
              <a:t>SB</a:t>
            </a:r>
            <a:r>
              <a:rPr lang="en-US" sz="2000" b="1" dirty="0"/>
              <a:t> } </a:t>
            </a:r>
            <a:r>
              <a:rPr lang="en-US" sz="2000" b="1" baseline="-25000" dirty="0"/>
              <a:t>PA  </a:t>
            </a:r>
            <a:r>
              <a:rPr lang="en-US" sz="2000" b="1" dirty="0"/>
              <a:t>= 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02CB5-A80A-C648-B0E1-FECBA75A6F0F}"/>
              </a:ext>
            </a:extLst>
          </p:cNvPr>
          <p:cNvSpPr txBox="1"/>
          <p:nvPr/>
        </p:nvSpPr>
        <p:spPr>
          <a:xfrm>
            <a:off x="4356664" y="4375138"/>
            <a:ext cx="331302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Does this approach scale? </a:t>
            </a:r>
            <a:r>
              <a:rPr lang="en-US" sz="2000" b="1" dirty="0"/>
              <a:t>YES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7368A4-4DB9-074A-8486-1435A8993FE4}"/>
              </a:ext>
            </a:extLst>
          </p:cNvPr>
          <p:cNvSpPr txBox="1"/>
          <p:nvPr/>
        </p:nvSpPr>
        <p:spPr>
          <a:xfrm>
            <a:off x="4372585" y="5155337"/>
            <a:ext cx="526400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Is this approach efficient (cryptographically)? </a:t>
            </a:r>
            <a:r>
              <a:rPr lang="en-US" sz="20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22048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Secure Key Exchange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7FC047EB-802C-B346-AC28-F01B9E0DCA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AF67A-EAA9-B144-B1FB-F3F50977DD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F661C-6D36-5445-B12E-BDC1B545E76A}"/>
              </a:ext>
            </a:extLst>
          </p:cNvPr>
          <p:cNvSpPr txBox="1"/>
          <p:nvPr/>
        </p:nvSpPr>
        <p:spPr>
          <a:xfrm>
            <a:off x="5516868" y="1573133"/>
            <a:ext cx="13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k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BA0670-7796-954E-8A0D-8CE5B1C0FE18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F7CDF-6594-E145-83AA-63E070B5241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6CA107A-90CA-0349-B15B-E59FEFFF1A4C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6EBB5-15DD-1143-B66E-4226627541AA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8FB5A4-9E35-4C41-ACD6-AB7666D467DD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509A28-247F-964C-A043-AA3C6D263EBC}"/>
              </a:ext>
            </a:extLst>
          </p:cNvPr>
          <p:cNvSpPr txBox="1"/>
          <p:nvPr/>
        </p:nvSpPr>
        <p:spPr>
          <a:xfrm>
            <a:off x="8119989" y="3210318"/>
            <a:ext cx="2880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{ { k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  <a:r>
              <a:rPr lang="en-US" sz="2000" b="1" dirty="0"/>
              <a:t> } </a:t>
            </a:r>
            <a:r>
              <a:rPr lang="en-US" sz="2000" b="1" baseline="-25000" dirty="0"/>
              <a:t>SB</a:t>
            </a:r>
            <a:r>
              <a:rPr lang="en-US" sz="2000" b="1" dirty="0"/>
              <a:t> } </a:t>
            </a:r>
            <a:r>
              <a:rPr lang="en-US" sz="2000" b="1" baseline="-25000" dirty="0"/>
              <a:t>PA  </a:t>
            </a:r>
            <a:r>
              <a:rPr lang="en-US" sz="2000" b="1" dirty="0"/>
              <a:t>=  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F3976F-0C4F-3842-BBD8-925CBE8B5C15}"/>
              </a:ext>
            </a:extLst>
          </p:cNvPr>
          <p:cNvSpPr txBox="1"/>
          <p:nvPr/>
        </p:nvSpPr>
        <p:spPr>
          <a:xfrm>
            <a:off x="1287880" y="3628947"/>
            <a:ext cx="5181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Alice generates a key k for some bulk encryption</a:t>
            </a:r>
          </a:p>
          <a:p>
            <a:r>
              <a:rPr lang="en-US" sz="2000" i="1" dirty="0"/>
              <a:t>algorithm  (like 3-DES) and provides this key to B</a:t>
            </a:r>
          </a:p>
          <a:p>
            <a:r>
              <a:rPr lang="en-US" sz="2000" i="1" dirty="0"/>
              <a:t>using secure key exchange</a:t>
            </a:r>
          </a:p>
          <a:p>
            <a:pPr marL="285750" indent="-285750">
              <a:buFontTx/>
              <a:buChar char="-"/>
            </a:pPr>
            <a:r>
              <a:rPr lang="en-US" sz="2000" i="1" dirty="0"/>
              <a:t>Scalable</a:t>
            </a:r>
          </a:p>
          <a:p>
            <a:pPr marL="285750" indent="-285750">
              <a:buFontTx/>
              <a:buChar char="-"/>
            </a:pPr>
            <a:r>
              <a:rPr lang="en-US" sz="2000" i="1" dirty="0"/>
              <a:t>Secret</a:t>
            </a:r>
          </a:p>
          <a:p>
            <a:pPr marL="285750" indent="-285750">
              <a:buFontTx/>
              <a:buChar char="-"/>
            </a:pPr>
            <a:r>
              <a:rPr lang="en-US" sz="2000" i="1" dirty="0"/>
              <a:t>Authenticated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19822A58-2634-4340-A904-5550081F8103}"/>
              </a:ext>
            </a:extLst>
          </p:cNvPr>
          <p:cNvCxnSpPr/>
          <p:nvPr/>
        </p:nvCxnSpPr>
        <p:spPr>
          <a:xfrm rot="5400000" flipH="1" flipV="1">
            <a:off x="4639634" y="2308456"/>
            <a:ext cx="1635834" cy="948944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142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Secure Key Exchange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7FC047EB-802C-B346-AC28-F01B9E0DCA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AF67A-EAA9-B144-B1FB-F3F50977DD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F661C-6D36-5445-B12E-BDC1B545E76A}"/>
              </a:ext>
            </a:extLst>
          </p:cNvPr>
          <p:cNvSpPr txBox="1"/>
          <p:nvPr/>
        </p:nvSpPr>
        <p:spPr>
          <a:xfrm>
            <a:off x="5516868" y="1573133"/>
            <a:ext cx="13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k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BA0670-7796-954E-8A0D-8CE5B1C0FE18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F7CDF-6594-E145-83AA-63E070B5241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6CA107A-90CA-0349-B15B-E59FEFFF1A4C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6EBB5-15DD-1143-B66E-4226627541AA}"/>
              </a:ext>
            </a:extLst>
          </p:cNvPr>
          <p:cNvSpPr txBox="1"/>
          <p:nvPr/>
        </p:nvSpPr>
        <p:spPr>
          <a:xfrm>
            <a:off x="2126887" y="25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PA, SA, PB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8FB5A4-9E35-4C41-ACD6-AB7666D467DD}"/>
              </a:ext>
            </a:extLst>
          </p:cNvPr>
          <p:cNvSpPr txBox="1"/>
          <p:nvPr/>
        </p:nvSpPr>
        <p:spPr>
          <a:xfrm>
            <a:off x="8935461" y="25707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PB, SB, PA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509A28-247F-964C-A043-AA3C6D263EBC}"/>
              </a:ext>
            </a:extLst>
          </p:cNvPr>
          <p:cNvSpPr txBox="1"/>
          <p:nvPr/>
        </p:nvSpPr>
        <p:spPr>
          <a:xfrm>
            <a:off x="8077510" y="3210318"/>
            <a:ext cx="2964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{ { { k } </a:t>
            </a:r>
            <a:r>
              <a:rPr lang="en-US" sz="2000" b="1" baseline="-25000" dirty="0"/>
              <a:t>SA</a:t>
            </a:r>
            <a:r>
              <a:rPr lang="en-US" sz="2000" b="1" dirty="0"/>
              <a:t> } </a:t>
            </a:r>
            <a:r>
              <a:rPr lang="en-US" sz="2000" b="1" baseline="-25000" dirty="0"/>
              <a:t>PB</a:t>
            </a:r>
            <a:r>
              <a:rPr lang="en-US" sz="2000" b="1" dirty="0"/>
              <a:t> } </a:t>
            </a:r>
            <a:r>
              <a:rPr lang="en-US" sz="2000" b="1" baseline="-25000" dirty="0"/>
              <a:t>SB</a:t>
            </a:r>
            <a:r>
              <a:rPr lang="en-US" sz="2000" b="1" dirty="0"/>
              <a:t> } </a:t>
            </a:r>
            <a:r>
              <a:rPr lang="en-US" sz="2000" b="1" baseline="-25000" dirty="0"/>
              <a:t>PA  </a:t>
            </a:r>
            <a:r>
              <a:rPr lang="en-US" sz="2000" b="1" dirty="0"/>
              <a:t>= 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0FCD4-3ED3-4B4A-9797-08748A684D9B}"/>
              </a:ext>
            </a:extLst>
          </p:cNvPr>
          <p:cNvSpPr txBox="1"/>
          <p:nvPr/>
        </p:nvSpPr>
        <p:spPr>
          <a:xfrm>
            <a:off x="4340741" y="3294691"/>
            <a:ext cx="351052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Secrecy Between A and B?   </a:t>
            </a:r>
            <a:r>
              <a:rPr lang="en-US" sz="2000" b="1" dirty="0"/>
              <a:t>YES</a:t>
            </a:r>
          </a:p>
          <a:p>
            <a:r>
              <a:rPr lang="en-US" sz="2000" dirty="0"/>
              <a:t>Authentication of A by B?</a:t>
            </a:r>
            <a:r>
              <a:rPr lang="en-US" sz="2000" b="1" dirty="0"/>
              <a:t>     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7E1DB-FA8E-6B4A-8845-EB8F2FB9B702}"/>
              </a:ext>
            </a:extLst>
          </p:cNvPr>
          <p:cNvSpPr txBox="1"/>
          <p:nvPr/>
        </p:nvSpPr>
        <p:spPr>
          <a:xfrm>
            <a:off x="4356664" y="4375138"/>
            <a:ext cx="331302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Does this approach scale? </a:t>
            </a:r>
            <a:r>
              <a:rPr lang="en-US" sz="2000" b="1" dirty="0"/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CAE19-3C32-9B46-B639-47A1D62A9EEC}"/>
              </a:ext>
            </a:extLst>
          </p:cNvPr>
          <p:cNvSpPr txBox="1"/>
          <p:nvPr/>
        </p:nvSpPr>
        <p:spPr>
          <a:xfrm>
            <a:off x="4372585" y="5155337"/>
            <a:ext cx="5285999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Is this approach efficient (cryptographically)? </a:t>
            </a:r>
            <a:r>
              <a:rPr lang="en-US" sz="2000" b="1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6831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B4A079-F68A-AE4B-82D6-7E7096B7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Diffie-Hellman Key Exchange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B5B383D8-E954-BD45-99E4-448E29AA8E3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32AB-9D1D-DE4A-910E-C34E5D95AC1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38DC47-DC1B-A04A-9035-C7D63538FEFD}"/>
              </a:ext>
            </a:extLst>
          </p:cNvPr>
          <p:cNvSpPr/>
          <p:nvPr/>
        </p:nvSpPr>
        <p:spPr>
          <a:xfrm>
            <a:off x="265212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DD90DA-3FA4-B046-A121-FDE599121A2C}"/>
              </a:ext>
            </a:extLst>
          </p:cNvPr>
          <p:cNvSpPr/>
          <p:nvPr/>
        </p:nvSpPr>
        <p:spPr>
          <a:xfrm>
            <a:off x="890451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B2925F-55E2-374F-A40E-46B92EC8AF0F}"/>
              </a:ext>
            </a:extLst>
          </p:cNvPr>
          <p:cNvSpPr txBox="1"/>
          <p:nvPr/>
        </p:nvSpPr>
        <p:spPr>
          <a:xfrm>
            <a:off x="3908035" y="3447168"/>
            <a:ext cx="4375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u="sng" dirty="0"/>
              <a:t>Goal</a:t>
            </a:r>
            <a:r>
              <a:rPr lang="en-US" sz="2400" i="1" dirty="0"/>
              <a:t>: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/>
              <a:t>A and B share an encryption key k</a:t>
            </a:r>
          </a:p>
          <a:p>
            <a:pPr algn="ctr"/>
            <a:r>
              <a:rPr lang="en-US" sz="2400" i="1" dirty="0"/>
              <a:t>with no KDC assistance </a:t>
            </a:r>
          </a:p>
        </p:txBody>
      </p:sp>
    </p:spTree>
    <p:extLst>
      <p:ext uri="{BB962C8B-B14F-4D97-AF65-F5344CB8AC3E}">
        <p14:creationId xmlns:p14="http://schemas.microsoft.com/office/powerpoint/2010/main" val="1998617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B4A079-F68A-AE4B-82D6-7E7096B7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Diffie-Hellman Key Exchange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B5B383D8-E954-BD45-99E4-448E29AA8E3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32AB-9D1D-DE4A-910E-C34E5D95AC1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38DC47-DC1B-A04A-9035-C7D63538FEFD}"/>
              </a:ext>
            </a:extLst>
          </p:cNvPr>
          <p:cNvSpPr/>
          <p:nvPr/>
        </p:nvSpPr>
        <p:spPr>
          <a:xfrm>
            <a:off x="265212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DD90DA-3FA4-B046-A121-FDE599121A2C}"/>
              </a:ext>
            </a:extLst>
          </p:cNvPr>
          <p:cNvSpPr/>
          <p:nvPr/>
        </p:nvSpPr>
        <p:spPr>
          <a:xfrm>
            <a:off x="890451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8BF855-DF6C-AF44-AE88-791FCCACFF38}"/>
              </a:ext>
            </a:extLst>
          </p:cNvPr>
          <p:cNvSpPr txBox="1"/>
          <p:nvPr/>
        </p:nvSpPr>
        <p:spPr>
          <a:xfrm>
            <a:off x="3461016" y="4156854"/>
            <a:ext cx="52699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u="sng" dirty="0"/>
              <a:t>Assume Two Publicly Known Parameters</a:t>
            </a:r>
            <a:r>
              <a:rPr lang="en-US" sz="2400" i="1" dirty="0"/>
              <a:t>: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>
                <a:solidFill>
                  <a:srgbClr val="7030A0"/>
                </a:solidFill>
              </a:rPr>
              <a:t>p</a:t>
            </a:r>
            <a:r>
              <a:rPr lang="en-US" sz="2400" i="1" dirty="0"/>
              <a:t>: Large Prime – Typically 1024 Bits</a:t>
            </a:r>
          </a:p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dirty="0"/>
              <a:t>: Primitive Element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AD24CA-8AE5-1945-BF95-869E66F74485}"/>
              </a:ext>
            </a:extLst>
          </p:cNvPr>
          <p:cNvSpPr txBox="1"/>
          <p:nvPr/>
        </p:nvSpPr>
        <p:spPr>
          <a:xfrm>
            <a:off x="1242255" y="2557124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A23526-7164-1842-9403-4E0B580E16E2}"/>
              </a:ext>
            </a:extLst>
          </p:cNvPr>
          <p:cNvSpPr txBox="1"/>
          <p:nvPr/>
        </p:nvSpPr>
        <p:spPr>
          <a:xfrm>
            <a:off x="9774863" y="2557124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</a:t>
            </a:r>
          </a:p>
        </p:txBody>
      </p:sp>
    </p:spTree>
    <p:extLst>
      <p:ext uri="{BB962C8B-B14F-4D97-AF65-F5344CB8AC3E}">
        <p14:creationId xmlns:p14="http://schemas.microsoft.com/office/powerpoint/2010/main" val="202763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</p:spTree>
    <p:extLst>
      <p:ext uri="{BB962C8B-B14F-4D97-AF65-F5344CB8AC3E}">
        <p14:creationId xmlns:p14="http://schemas.microsoft.com/office/powerpoint/2010/main" val="3493136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B4A079-F68A-AE4B-82D6-7E7096B7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Diffie-Hellman Key Exchange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B5B383D8-E954-BD45-99E4-448E29AA8E3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32AB-9D1D-DE4A-910E-C34E5D95AC1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126703-E53D-BB45-8FF9-8AFE81AD26D4}"/>
              </a:ext>
            </a:extLst>
          </p:cNvPr>
          <p:cNvSpPr txBox="1"/>
          <p:nvPr/>
        </p:nvSpPr>
        <p:spPr>
          <a:xfrm>
            <a:off x="4106577" y="4265042"/>
            <a:ext cx="39788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u="sng" dirty="0"/>
              <a:t>Step 1</a:t>
            </a:r>
            <a:r>
              <a:rPr lang="en-US" sz="2400" i="1" dirty="0"/>
              <a:t>: 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/>
              <a:t>A and B each locally generate </a:t>
            </a:r>
          </a:p>
          <a:p>
            <a:pPr algn="ctr"/>
            <a:r>
              <a:rPr lang="en-US" sz="2400" i="1" u="sng" dirty="0"/>
              <a:t>private</a:t>
            </a:r>
            <a:r>
              <a:rPr lang="en-US" sz="2400" i="1" dirty="0"/>
              <a:t> random values </a:t>
            </a:r>
            <a:r>
              <a:rPr lang="en-US" sz="2400" i="1" dirty="0">
                <a:solidFill>
                  <a:srgbClr val="7030A0"/>
                </a:solidFill>
              </a:rPr>
              <a:t>a</a:t>
            </a:r>
            <a:r>
              <a:rPr lang="en-US" sz="2400" i="1" dirty="0"/>
              <a:t> and </a:t>
            </a:r>
            <a:r>
              <a:rPr lang="en-US" sz="2400" i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1FDA68-8208-674C-BD7A-80E316947738}"/>
              </a:ext>
            </a:extLst>
          </p:cNvPr>
          <p:cNvSpPr/>
          <p:nvPr/>
        </p:nvSpPr>
        <p:spPr>
          <a:xfrm>
            <a:off x="265212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42273AA-2A39-0D4F-8F62-790060C734C7}"/>
              </a:ext>
            </a:extLst>
          </p:cNvPr>
          <p:cNvSpPr/>
          <p:nvPr/>
        </p:nvSpPr>
        <p:spPr>
          <a:xfrm>
            <a:off x="890451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23002F-42EC-5449-AADA-1E430C8B5D78}"/>
              </a:ext>
            </a:extLst>
          </p:cNvPr>
          <p:cNvSpPr txBox="1"/>
          <p:nvPr/>
        </p:nvSpPr>
        <p:spPr>
          <a:xfrm>
            <a:off x="9774863" y="2557124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C762B1-9F1A-3D43-B06A-9CEB8349CC91}"/>
              </a:ext>
            </a:extLst>
          </p:cNvPr>
          <p:cNvSpPr txBox="1"/>
          <p:nvPr/>
        </p:nvSpPr>
        <p:spPr>
          <a:xfrm>
            <a:off x="1242255" y="2557124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a</a:t>
            </a:r>
          </a:p>
        </p:txBody>
      </p:sp>
    </p:spTree>
    <p:extLst>
      <p:ext uri="{BB962C8B-B14F-4D97-AF65-F5344CB8AC3E}">
        <p14:creationId xmlns:p14="http://schemas.microsoft.com/office/powerpoint/2010/main" val="658973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B4A079-F68A-AE4B-82D6-7E7096B7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Diffie-Hellman Key Exchange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B5B383D8-E954-BD45-99E4-448E29AA8E3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32AB-9D1D-DE4A-910E-C34E5D95AC1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126703-E53D-BB45-8FF9-8AFE81AD26D4}"/>
              </a:ext>
            </a:extLst>
          </p:cNvPr>
          <p:cNvSpPr txBox="1"/>
          <p:nvPr/>
        </p:nvSpPr>
        <p:spPr>
          <a:xfrm>
            <a:off x="4676605" y="4265045"/>
            <a:ext cx="28387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u="sng" dirty="0"/>
              <a:t>Step 2</a:t>
            </a:r>
            <a:r>
              <a:rPr lang="en-US" sz="2400" i="1" dirty="0"/>
              <a:t>: 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/>
              <a:t>A calculates </a:t>
            </a:r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  <a:p>
            <a:pPr algn="ctr"/>
            <a:r>
              <a:rPr lang="en-US" sz="2400" i="1" dirty="0"/>
              <a:t>B calculates </a:t>
            </a:r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  <a:p>
            <a:pPr algn="ctr"/>
            <a:endParaRPr lang="en-US" sz="2400" b="1" i="1" dirty="0">
              <a:solidFill>
                <a:srgbClr val="7030A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01F04B-0FC7-3D43-A6FA-CE87836AFE50}"/>
              </a:ext>
            </a:extLst>
          </p:cNvPr>
          <p:cNvSpPr/>
          <p:nvPr/>
        </p:nvSpPr>
        <p:spPr>
          <a:xfrm>
            <a:off x="265212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31DB0A-529E-0040-B64A-F22CDA8B8422}"/>
              </a:ext>
            </a:extLst>
          </p:cNvPr>
          <p:cNvSpPr/>
          <p:nvPr/>
        </p:nvSpPr>
        <p:spPr>
          <a:xfrm>
            <a:off x="890451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EB042-FB48-9945-9A4B-279274123454}"/>
              </a:ext>
            </a:extLst>
          </p:cNvPr>
          <p:cNvSpPr txBox="1"/>
          <p:nvPr/>
        </p:nvSpPr>
        <p:spPr>
          <a:xfrm>
            <a:off x="9774863" y="2557124"/>
            <a:ext cx="1284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b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95F54E-A3E3-AC46-A2E6-F75FDA8DF80E}"/>
              </a:ext>
            </a:extLst>
          </p:cNvPr>
          <p:cNvSpPr txBox="1"/>
          <p:nvPr/>
        </p:nvSpPr>
        <p:spPr>
          <a:xfrm>
            <a:off x="1242255" y="2557124"/>
            <a:ext cx="1284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a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</p:txBody>
      </p:sp>
    </p:spTree>
    <p:extLst>
      <p:ext uri="{BB962C8B-B14F-4D97-AF65-F5344CB8AC3E}">
        <p14:creationId xmlns:p14="http://schemas.microsoft.com/office/powerpoint/2010/main" val="2589207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B4A079-F68A-AE4B-82D6-7E7096B7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Diffie-Hellman Key Exchange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B5B383D8-E954-BD45-99E4-448E29AA8E3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32AB-9D1D-DE4A-910E-C34E5D95AC1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126703-E53D-BB45-8FF9-8AFE81AD26D4}"/>
              </a:ext>
            </a:extLst>
          </p:cNvPr>
          <p:cNvSpPr txBox="1"/>
          <p:nvPr/>
        </p:nvSpPr>
        <p:spPr>
          <a:xfrm>
            <a:off x="4662242" y="4265044"/>
            <a:ext cx="28675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u="sng" dirty="0"/>
              <a:t>Step 3</a:t>
            </a:r>
            <a:r>
              <a:rPr lang="en-US" sz="2400" i="1" dirty="0"/>
              <a:t>: 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/>
              <a:t>A sends </a:t>
            </a:r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r>
              <a:rPr lang="en-US" sz="2400" i="1" dirty="0"/>
              <a:t> to B</a:t>
            </a:r>
          </a:p>
          <a:p>
            <a:pPr algn="ctr"/>
            <a:r>
              <a:rPr lang="en-US" sz="2400" i="1" dirty="0"/>
              <a:t>B send </a:t>
            </a:r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r>
              <a:rPr lang="en-US" sz="2400" i="1" dirty="0"/>
              <a:t> to A</a:t>
            </a:r>
          </a:p>
          <a:p>
            <a:pPr algn="ctr"/>
            <a:endParaRPr lang="en-US" sz="2400" b="1" i="1" dirty="0">
              <a:solidFill>
                <a:srgbClr val="7030A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01F04B-0FC7-3D43-A6FA-CE87836AFE50}"/>
              </a:ext>
            </a:extLst>
          </p:cNvPr>
          <p:cNvSpPr/>
          <p:nvPr/>
        </p:nvSpPr>
        <p:spPr>
          <a:xfrm>
            <a:off x="265212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31DB0A-529E-0040-B64A-F22CDA8B8422}"/>
              </a:ext>
            </a:extLst>
          </p:cNvPr>
          <p:cNvSpPr/>
          <p:nvPr/>
        </p:nvSpPr>
        <p:spPr>
          <a:xfrm>
            <a:off x="890451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EB042-FB48-9945-9A4B-279274123454}"/>
              </a:ext>
            </a:extLst>
          </p:cNvPr>
          <p:cNvSpPr txBox="1"/>
          <p:nvPr/>
        </p:nvSpPr>
        <p:spPr>
          <a:xfrm>
            <a:off x="9774863" y="2557124"/>
            <a:ext cx="1284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b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95F54E-A3E3-AC46-A2E6-F75FDA8DF80E}"/>
              </a:ext>
            </a:extLst>
          </p:cNvPr>
          <p:cNvSpPr txBox="1"/>
          <p:nvPr/>
        </p:nvSpPr>
        <p:spPr>
          <a:xfrm>
            <a:off x="1242255" y="2557124"/>
            <a:ext cx="1284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a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CA73D0E-BA36-1D44-BA66-EF1BB8723F4E}"/>
              </a:ext>
            </a:extLst>
          </p:cNvPr>
          <p:cNvSpPr/>
          <p:nvPr/>
        </p:nvSpPr>
        <p:spPr>
          <a:xfrm>
            <a:off x="3190644" y="2083138"/>
            <a:ext cx="5822403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AB9E1-7A04-F043-80EC-4C6121C6FDCA}"/>
              </a:ext>
            </a:extLst>
          </p:cNvPr>
          <p:cNvSpPr txBox="1"/>
          <p:nvPr/>
        </p:nvSpPr>
        <p:spPr>
          <a:xfrm>
            <a:off x="5563097" y="1573133"/>
            <a:ext cx="128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endParaRPr lang="en-US" sz="2400" b="1" baseline="-25000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92A6365-FB66-DC48-B417-0A412D72BF29}"/>
              </a:ext>
            </a:extLst>
          </p:cNvPr>
          <p:cNvSpPr/>
          <p:nvPr/>
        </p:nvSpPr>
        <p:spPr>
          <a:xfrm flipV="1">
            <a:off x="3343044" y="2187173"/>
            <a:ext cx="5822403" cy="1511364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6C4F7-A5F0-F64E-ABC9-1D03388727D0}"/>
              </a:ext>
            </a:extLst>
          </p:cNvPr>
          <p:cNvSpPr txBox="1"/>
          <p:nvPr/>
        </p:nvSpPr>
        <p:spPr>
          <a:xfrm>
            <a:off x="5510781" y="3226786"/>
            <a:ext cx="128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endParaRPr lang="en-US" sz="2400" b="1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366F97-D5CB-E24E-9CAA-75EC411E988B}"/>
              </a:ext>
            </a:extLst>
          </p:cNvPr>
          <p:cNvSpPr txBox="1"/>
          <p:nvPr/>
        </p:nvSpPr>
        <p:spPr>
          <a:xfrm>
            <a:off x="1241306" y="3351891"/>
            <a:ext cx="128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endParaRPr lang="en-US" sz="2400" b="1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D1F65B-2E94-544E-86ED-630B7844CAC1}"/>
              </a:ext>
            </a:extLst>
          </p:cNvPr>
          <p:cNvSpPr txBox="1"/>
          <p:nvPr/>
        </p:nvSpPr>
        <p:spPr>
          <a:xfrm>
            <a:off x="9768882" y="3351891"/>
            <a:ext cx="128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endParaRPr lang="en-US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281046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B4A079-F68A-AE4B-82D6-7E7096B7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Diffie-Hellman Key Exchange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B5B383D8-E954-BD45-99E4-448E29AA8E3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32AB-9D1D-DE4A-910E-C34E5D95AC1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126703-E53D-BB45-8FF9-8AFE81AD26D4}"/>
              </a:ext>
            </a:extLst>
          </p:cNvPr>
          <p:cNvSpPr txBox="1"/>
          <p:nvPr/>
        </p:nvSpPr>
        <p:spPr>
          <a:xfrm>
            <a:off x="4236390" y="4265044"/>
            <a:ext cx="37192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u="sng" dirty="0"/>
              <a:t>Step 4</a:t>
            </a:r>
            <a:r>
              <a:rPr lang="en-US" sz="2400" i="1" dirty="0"/>
              <a:t>: 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/>
              <a:t>A computes </a:t>
            </a:r>
            <a:r>
              <a:rPr lang="en-US" sz="2400" i="1" dirty="0">
                <a:solidFill>
                  <a:srgbClr val="7030A0"/>
                </a:solidFill>
              </a:rPr>
              <a:t>(g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p)</a:t>
            </a:r>
            <a:r>
              <a:rPr lang="en-US" sz="2400" i="1" baseline="30000" dirty="0">
                <a:solidFill>
                  <a:srgbClr val="7030A0"/>
                </a:solidFill>
              </a:rPr>
              <a:t>b</a:t>
            </a:r>
            <a:r>
              <a:rPr lang="en-US" sz="2400" i="1" dirty="0">
                <a:solidFill>
                  <a:srgbClr val="7030A0"/>
                </a:solidFill>
              </a:rPr>
              <a:t> </a:t>
            </a:r>
            <a:r>
              <a:rPr lang="en-US" sz="2400" i="1" dirty="0"/>
              <a:t>to B</a:t>
            </a:r>
          </a:p>
          <a:p>
            <a:pPr algn="ctr"/>
            <a:r>
              <a:rPr lang="en-US" sz="2400" i="1" dirty="0"/>
              <a:t>B computes </a:t>
            </a:r>
            <a:r>
              <a:rPr lang="en-US" sz="2400" i="1" dirty="0">
                <a:solidFill>
                  <a:srgbClr val="7030A0"/>
                </a:solidFill>
              </a:rPr>
              <a:t>(g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p)</a:t>
            </a:r>
            <a:r>
              <a:rPr lang="en-US" sz="2400" i="1" baseline="30000" dirty="0">
                <a:solidFill>
                  <a:srgbClr val="7030A0"/>
                </a:solidFill>
              </a:rPr>
              <a:t>a</a:t>
            </a:r>
            <a:r>
              <a:rPr lang="en-US" sz="2400" i="1" dirty="0">
                <a:solidFill>
                  <a:srgbClr val="7030A0"/>
                </a:solidFill>
              </a:rPr>
              <a:t> </a:t>
            </a:r>
            <a:r>
              <a:rPr lang="en-US" sz="2400" i="1" dirty="0"/>
              <a:t>to A</a:t>
            </a:r>
          </a:p>
          <a:p>
            <a:pPr algn="ctr"/>
            <a:endParaRPr lang="en-US" sz="2400" b="1" i="1" dirty="0">
              <a:solidFill>
                <a:srgbClr val="7030A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01F04B-0FC7-3D43-A6FA-CE87836AFE50}"/>
              </a:ext>
            </a:extLst>
          </p:cNvPr>
          <p:cNvSpPr/>
          <p:nvPr/>
        </p:nvSpPr>
        <p:spPr>
          <a:xfrm>
            <a:off x="265212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31DB0A-529E-0040-B64A-F22CDA8B8422}"/>
              </a:ext>
            </a:extLst>
          </p:cNvPr>
          <p:cNvSpPr/>
          <p:nvPr/>
        </p:nvSpPr>
        <p:spPr>
          <a:xfrm>
            <a:off x="890451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EB042-FB48-9945-9A4B-279274123454}"/>
              </a:ext>
            </a:extLst>
          </p:cNvPr>
          <p:cNvSpPr txBox="1"/>
          <p:nvPr/>
        </p:nvSpPr>
        <p:spPr>
          <a:xfrm>
            <a:off x="9774863" y="2557124"/>
            <a:ext cx="1284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b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95F54E-A3E3-AC46-A2E6-F75FDA8DF80E}"/>
              </a:ext>
            </a:extLst>
          </p:cNvPr>
          <p:cNvSpPr txBox="1"/>
          <p:nvPr/>
        </p:nvSpPr>
        <p:spPr>
          <a:xfrm>
            <a:off x="1242255" y="2557124"/>
            <a:ext cx="1284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a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CA73D0E-BA36-1D44-BA66-EF1BB8723F4E}"/>
              </a:ext>
            </a:extLst>
          </p:cNvPr>
          <p:cNvSpPr/>
          <p:nvPr/>
        </p:nvSpPr>
        <p:spPr>
          <a:xfrm>
            <a:off x="3190644" y="2083138"/>
            <a:ext cx="5822403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AB9E1-7A04-F043-80EC-4C6121C6FDCA}"/>
              </a:ext>
            </a:extLst>
          </p:cNvPr>
          <p:cNvSpPr txBox="1"/>
          <p:nvPr/>
        </p:nvSpPr>
        <p:spPr>
          <a:xfrm>
            <a:off x="5563097" y="1573133"/>
            <a:ext cx="128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endParaRPr lang="en-US" sz="2400" b="1" baseline="-25000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92A6365-FB66-DC48-B417-0A412D72BF29}"/>
              </a:ext>
            </a:extLst>
          </p:cNvPr>
          <p:cNvSpPr/>
          <p:nvPr/>
        </p:nvSpPr>
        <p:spPr>
          <a:xfrm flipV="1">
            <a:off x="3343044" y="2187173"/>
            <a:ext cx="5822403" cy="1511364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6C4F7-A5F0-F64E-ABC9-1D03388727D0}"/>
              </a:ext>
            </a:extLst>
          </p:cNvPr>
          <p:cNvSpPr txBox="1"/>
          <p:nvPr/>
        </p:nvSpPr>
        <p:spPr>
          <a:xfrm>
            <a:off x="5510781" y="3226786"/>
            <a:ext cx="128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endParaRPr lang="en-US" sz="2400" b="1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366F97-D5CB-E24E-9CAA-75EC411E988B}"/>
              </a:ext>
            </a:extLst>
          </p:cNvPr>
          <p:cNvSpPr txBox="1"/>
          <p:nvPr/>
        </p:nvSpPr>
        <p:spPr>
          <a:xfrm>
            <a:off x="1072191" y="3351891"/>
            <a:ext cx="162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  <a:p>
            <a:pPr algn="ctr"/>
            <a:r>
              <a:rPr lang="en-US" sz="2400" i="1" dirty="0">
                <a:solidFill>
                  <a:srgbClr val="7030A0"/>
                </a:solidFill>
              </a:rPr>
              <a:t>(</a:t>
            </a:r>
            <a:r>
              <a:rPr lang="en-US" sz="2400" i="1" dirty="0" err="1">
                <a:solidFill>
                  <a:srgbClr val="7030A0"/>
                </a:solidFill>
              </a:rPr>
              <a:t>g</a:t>
            </a:r>
            <a:r>
              <a:rPr lang="en-US" sz="2400" i="1" baseline="30000" dirty="0" err="1">
                <a:solidFill>
                  <a:srgbClr val="7030A0"/>
                </a:solidFill>
              </a:rPr>
              <a:t>b</a:t>
            </a:r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7030A0"/>
                </a:solidFill>
              </a:rPr>
              <a:t>mod p)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D1F65B-2E94-544E-86ED-630B7844CAC1}"/>
              </a:ext>
            </a:extLst>
          </p:cNvPr>
          <p:cNvSpPr txBox="1"/>
          <p:nvPr/>
        </p:nvSpPr>
        <p:spPr>
          <a:xfrm>
            <a:off x="9599767" y="3351891"/>
            <a:ext cx="162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  <a:p>
            <a:pPr algn="ctr"/>
            <a:r>
              <a:rPr lang="en-US" sz="2400" i="1" dirty="0">
                <a:solidFill>
                  <a:srgbClr val="7030A0"/>
                </a:solidFill>
              </a:rPr>
              <a:t>(</a:t>
            </a:r>
            <a:r>
              <a:rPr lang="en-US" sz="2400" i="1" dirty="0" err="1">
                <a:solidFill>
                  <a:srgbClr val="7030A0"/>
                </a:solidFill>
              </a:rPr>
              <a:t>g</a:t>
            </a:r>
            <a:r>
              <a:rPr lang="en-US" sz="2400" i="1" baseline="30000" dirty="0" err="1">
                <a:solidFill>
                  <a:srgbClr val="7030A0"/>
                </a:solidFill>
              </a:rPr>
              <a:t>a</a:t>
            </a:r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7030A0"/>
                </a:solidFill>
              </a:rPr>
              <a:t>mod p)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2877202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B4A079-F68A-AE4B-82D6-7E7096B7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Diffie-Hellman Key Exchange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B5B383D8-E954-BD45-99E4-448E29AA8E3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32AB-9D1D-DE4A-910E-C34E5D95AC1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126703-E53D-BB45-8FF9-8AFE81AD26D4}"/>
              </a:ext>
            </a:extLst>
          </p:cNvPr>
          <p:cNvSpPr txBox="1"/>
          <p:nvPr/>
        </p:nvSpPr>
        <p:spPr>
          <a:xfrm>
            <a:off x="5109226" y="4265044"/>
            <a:ext cx="19735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u="sng" dirty="0"/>
              <a:t>Step 5</a:t>
            </a:r>
            <a:r>
              <a:rPr lang="en-US" sz="2400" i="1" dirty="0"/>
              <a:t>: 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/>
              <a:t>Shared Secret:</a:t>
            </a:r>
          </a:p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ab </a:t>
            </a:r>
            <a:r>
              <a:rPr lang="en-US" sz="2400" i="1" dirty="0">
                <a:solidFill>
                  <a:srgbClr val="7030A0"/>
                </a:solidFill>
              </a:rPr>
              <a:t>mod p </a:t>
            </a:r>
            <a:endParaRPr lang="en-US" sz="2400" i="1" dirty="0"/>
          </a:p>
          <a:p>
            <a:pPr algn="ctr"/>
            <a:endParaRPr lang="en-US" sz="2400" b="1" i="1" dirty="0">
              <a:solidFill>
                <a:srgbClr val="7030A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01F04B-0FC7-3D43-A6FA-CE87836AFE50}"/>
              </a:ext>
            </a:extLst>
          </p:cNvPr>
          <p:cNvSpPr/>
          <p:nvPr/>
        </p:nvSpPr>
        <p:spPr>
          <a:xfrm>
            <a:off x="265212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31DB0A-529E-0040-B64A-F22CDA8B8422}"/>
              </a:ext>
            </a:extLst>
          </p:cNvPr>
          <p:cNvSpPr/>
          <p:nvPr/>
        </p:nvSpPr>
        <p:spPr>
          <a:xfrm>
            <a:off x="890451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EB042-FB48-9945-9A4B-279274123454}"/>
              </a:ext>
            </a:extLst>
          </p:cNvPr>
          <p:cNvSpPr txBox="1"/>
          <p:nvPr/>
        </p:nvSpPr>
        <p:spPr>
          <a:xfrm>
            <a:off x="9774863" y="2557124"/>
            <a:ext cx="1284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b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95F54E-A3E3-AC46-A2E6-F75FDA8DF80E}"/>
              </a:ext>
            </a:extLst>
          </p:cNvPr>
          <p:cNvSpPr txBox="1"/>
          <p:nvPr/>
        </p:nvSpPr>
        <p:spPr>
          <a:xfrm>
            <a:off x="1242255" y="2557124"/>
            <a:ext cx="1284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a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CA73D0E-BA36-1D44-BA66-EF1BB8723F4E}"/>
              </a:ext>
            </a:extLst>
          </p:cNvPr>
          <p:cNvSpPr/>
          <p:nvPr/>
        </p:nvSpPr>
        <p:spPr>
          <a:xfrm>
            <a:off x="3190644" y="2083138"/>
            <a:ext cx="5822403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AB9E1-7A04-F043-80EC-4C6121C6FDCA}"/>
              </a:ext>
            </a:extLst>
          </p:cNvPr>
          <p:cNvSpPr txBox="1"/>
          <p:nvPr/>
        </p:nvSpPr>
        <p:spPr>
          <a:xfrm>
            <a:off x="5563097" y="1573133"/>
            <a:ext cx="128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endParaRPr lang="en-US" sz="2400" b="1" baseline="-25000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92A6365-FB66-DC48-B417-0A412D72BF29}"/>
              </a:ext>
            </a:extLst>
          </p:cNvPr>
          <p:cNvSpPr/>
          <p:nvPr/>
        </p:nvSpPr>
        <p:spPr>
          <a:xfrm flipV="1">
            <a:off x="3343044" y="2187173"/>
            <a:ext cx="5822403" cy="1511364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6C4F7-A5F0-F64E-ABC9-1D03388727D0}"/>
              </a:ext>
            </a:extLst>
          </p:cNvPr>
          <p:cNvSpPr txBox="1"/>
          <p:nvPr/>
        </p:nvSpPr>
        <p:spPr>
          <a:xfrm>
            <a:off x="5510781" y="3226786"/>
            <a:ext cx="128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endParaRPr lang="en-US" sz="2400" b="1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366F97-D5CB-E24E-9CAA-75EC411E988B}"/>
              </a:ext>
            </a:extLst>
          </p:cNvPr>
          <p:cNvSpPr txBox="1"/>
          <p:nvPr/>
        </p:nvSpPr>
        <p:spPr>
          <a:xfrm>
            <a:off x="960782" y="3351891"/>
            <a:ext cx="1845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  <a:p>
            <a:pPr algn="ctr"/>
            <a:r>
              <a:rPr lang="en-US" sz="2400" i="1" dirty="0">
                <a:solidFill>
                  <a:srgbClr val="7030A0"/>
                </a:solidFill>
              </a:rPr>
              <a:t>(</a:t>
            </a:r>
            <a:r>
              <a:rPr lang="en-US" sz="2400" i="1" dirty="0" err="1">
                <a:solidFill>
                  <a:srgbClr val="7030A0"/>
                </a:solidFill>
              </a:rPr>
              <a:t>g</a:t>
            </a:r>
            <a:r>
              <a:rPr lang="en-US" sz="2400" i="1" baseline="30000" dirty="0" err="1">
                <a:solidFill>
                  <a:srgbClr val="7030A0"/>
                </a:solidFill>
              </a:rPr>
              <a:t>b</a:t>
            </a:r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7030A0"/>
                </a:solidFill>
              </a:rPr>
              <a:t>mod p)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= </a:t>
            </a:r>
          </a:p>
          <a:p>
            <a:pPr algn="ctr"/>
            <a:r>
              <a:rPr lang="en-US" sz="2400" i="1" dirty="0" err="1">
                <a:solidFill>
                  <a:srgbClr val="7030A0"/>
                </a:solidFill>
              </a:rPr>
              <a:t>g</a:t>
            </a:r>
            <a:r>
              <a:rPr lang="en-US" sz="2400" i="1" baseline="30000" dirty="0" err="1">
                <a:solidFill>
                  <a:srgbClr val="7030A0"/>
                </a:solidFill>
              </a:rPr>
              <a:t>ba</a:t>
            </a:r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7030A0"/>
                </a:solidFill>
              </a:rPr>
              <a:t>mod p 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D1F65B-2E94-544E-86ED-630B7844CAC1}"/>
              </a:ext>
            </a:extLst>
          </p:cNvPr>
          <p:cNvSpPr txBox="1"/>
          <p:nvPr/>
        </p:nvSpPr>
        <p:spPr>
          <a:xfrm>
            <a:off x="9488358" y="3351891"/>
            <a:ext cx="1845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  <a:p>
            <a:pPr algn="ctr"/>
            <a:r>
              <a:rPr lang="en-US" sz="2400" i="1" dirty="0">
                <a:solidFill>
                  <a:srgbClr val="7030A0"/>
                </a:solidFill>
              </a:rPr>
              <a:t>(</a:t>
            </a:r>
            <a:r>
              <a:rPr lang="en-US" sz="2400" i="1" dirty="0" err="1">
                <a:solidFill>
                  <a:srgbClr val="7030A0"/>
                </a:solidFill>
              </a:rPr>
              <a:t>g</a:t>
            </a:r>
            <a:r>
              <a:rPr lang="en-US" sz="2400" i="1" baseline="30000" dirty="0" err="1">
                <a:solidFill>
                  <a:srgbClr val="7030A0"/>
                </a:solidFill>
              </a:rPr>
              <a:t>a</a:t>
            </a:r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7030A0"/>
                </a:solidFill>
              </a:rPr>
              <a:t>mod p)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= </a:t>
            </a:r>
          </a:p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r>
              <a:rPr lang="en-US" sz="2400" i="1" dirty="0">
                <a:solidFill>
                  <a:schemeClr val="bg1"/>
                </a:solidFill>
              </a:rPr>
              <a:t>= </a:t>
            </a:r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047071B-887C-9C4F-80BB-FBEDB45C1C1A}"/>
              </a:ext>
            </a:extLst>
          </p:cNvPr>
          <p:cNvSpPr/>
          <p:nvPr/>
        </p:nvSpPr>
        <p:spPr>
          <a:xfrm>
            <a:off x="464024" y="4135273"/>
            <a:ext cx="2579427" cy="42308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89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B4A079-F68A-AE4B-82D6-7E7096B7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Diffie-Hellman Key Exchange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B5B383D8-E954-BD45-99E4-448E29AA8E3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32AB-9D1D-DE4A-910E-C34E5D95AC1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126703-E53D-BB45-8FF9-8AFE81AD26D4}"/>
              </a:ext>
            </a:extLst>
          </p:cNvPr>
          <p:cNvSpPr txBox="1"/>
          <p:nvPr/>
        </p:nvSpPr>
        <p:spPr>
          <a:xfrm>
            <a:off x="5109226" y="4265044"/>
            <a:ext cx="19735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u="sng" dirty="0"/>
              <a:t>Step 5</a:t>
            </a:r>
            <a:r>
              <a:rPr lang="en-US" sz="2400" i="1" dirty="0"/>
              <a:t>: 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/>
              <a:t>Shared Secret:</a:t>
            </a:r>
          </a:p>
          <a:p>
            <a:pPr algn="ctr"/>
            <a:r>
              <a:rPr lang="en-US" sz="2400" i="1" dirty="0" err="1">
                <a:solidFill>
                  <a:srgbClr val="7030A0"/>
                </a:solidFill>
              </a:rPr>
              <a:t>g</a:t>
            </a:r>
            <a:r>
              <a:rPr lang="en-US" sz="2400" i="1" baseline="30000" dirty="0" err="1">
                <a:solidFill>
                  <a:srgbClr val="7030A0"/>
                </a:solidFill>
              </a:rPr>
              <a:t>ba</a:t>
            </a:r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7030A0"/>
                </a:solidFill>
              </a:rPr>
              <a:t>mod p </a:t>
            </a:r>
            <a:endParaRPr lang="en-US" sz="2400" i="1" dirty="0"/>
          </a:p>
          <a:p>
            <a:pPr algn="ctr"/>
            <a:endParaRPr lang="en-US" sz="2400" b="1" i="1" dirty="0">
              <a:solidFill>
                <a:srgbClr val="7030A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01F04B-0FC7-3D43-A6FA-CE87836AFE50}"/>
              </a:ext>
            </a:extLst>
          </p:cNvPr>
          <p:cNvSpPr/>
          <p:nvPr/>
        </p:nvSpPr>
        <p:spPr>
          <a:xfrm>
            <a:off x="265212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31DB0A-529E-0040-B64A-F22CDA8B8422}"/>
              </a:ext>
            </a:extLst>
          </p:cNvPr>
          <p:cNvSpPr/>
          <p:nvPr/>
        </p:nvSpPr>
        <p:spPr>
          <a:xfrm>
            <a:off x="8904512" y="2559356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EB042-FB48-9945-9A4B-279274123454}"/>
              </a:ext>
            </a:extLst>
          </p:cNvPr>
          <p:cNvSpPr txBox="1"/>
          <p:nvPr/>
        </p:nvSpPr>
        <p:spPr>
          <a:xfrm>
            <a:off x="9774863" y="2557124"/>
            <a:ext cx="1284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b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95F54E-A3E3-AC46-A2E6-F75FDA8DF80E}"/>
              </a:ext>
            </a:extLst>
          </p:cNvPr>
          <p:cNvSpPr txBox="1"/>
          <p:nvPr/>
        </p:nvSpPr>
        <p:spPr>
          <a:xfrm>
            <a:off x="1242255" y="2557124"/>
            <a:ext cx="1284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p, g, a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CA73D0E-BA36-1D44-BA66-EF1BB8723F4E}"/>
              </a:ext>
            </a:extLst>
          </p:cNvPr>
          <p:cNvSpPr/>
          <p:nvPr/>
        </p:nvSpPr>
        <p:spPr>
          <a:xfrm>
            <a:off x="3190644" y="2083138"/>
            <a:ext cx="5822403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AB9E1-7A04-F043-80EC-4C6121C6FDCA}"/>
              </a:ext>
            </a:extLst>
          </p:cNvPr>
          <p:cNvSpPr txBox="1"/>
          <p:nvPr/>
        </p:nvSpPr>
        <p:spPr>
          <a:xfrm>
            <a:off x="5563097" y="1573133"/>
            <a:ext cx="128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endParaRPr lang="en-US" sz="2400" b="1" baseline="-25000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92A6365-FB66-DC48-B417-0A412D72BF29}"/>
              </a:ext>
            </a:extLst>
          </p:cNvPr>
          <p:cNvSpPr/>
          <p:nvPr/>
        </p:nvSpPr>
        <p:spPr>
          <a:xfrm flipV="1">
            <a:off x="3343044" y="2187173"/>
            <a:ext cx="5822403" cy="1511364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6C4F7-A5F0-F64E-ABC9-1D03388727D0}"/>
              </a:ext>
            </a:extLst>
          </p:cNvPr>
          <p:cNvSpPr txBox="1"/>
          <p:nvPr/>
        </p:nvSpPr>
        <p:spPr>
          <a:xfrm>
            <a:off x="5510781" y="3226786"/>
            <a:ext cx="128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  <a:endParaRPr lang="en-US" sz="2400" b="1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366F97-D5CB-E24E-9CAA-75EC411E988B}"/>
              </a:ext>
            </a:extLst>
          </p:cNvPr>
          <p:cNvSpPr txBox="1"/>
          <p:nvPr/>
        </p:nvSpPr>
        <p:spPr>
          <a:xfrm>
            <a:off x="960782" y="3351891"/>
            <a:ext cx="1845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  <a:p>
            <a:pPr algn="ctr"/>
            <a:r>
              <a:rPr lang="en-US" sz="2400" i="1" dirty="0">
                <a:solidFill>
                  <a:srgbClr val="7030A0"/>
                </a:solidFill>
              </a:rPr>
              <a:t>(</a:t>
            </a:r>
            <a:r>
              <a:rPr lang="en-US" sz="2400" i="1" dirty="0" err="1">
                <a:solidFill>
                  <a:srgbClr val="7030A0"/>
                </a:solidFill>
              </a:rPr>
              <a:t>g</a:t>
            </a:r>
            <a:r>
              <a:rPr lang="en-US" sz="2400" i="1" baseline="30000" dirty="0" err="1">
                <a:solidFill>
                  <a:srgbClr val="7030A0"/>
                </a:solidFill>
              </a:rPr>
              <a:t>b</a:t>
            </a:r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7030A0"/>
                </a:solidFill>
              </a:rPr>
              <a:t>mod p)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= </a:t>
            </a:r>
          </a:p>
          <a:p>
            <a:pPr algn="ctr"/>
            <a:r>
              <a:rPr lang="en-US" sz="2400" i="1" dirty="0" err="1">
                <a:solidFill>
                  <a:srgbClr val="7030A0"/>
                </a:solidFill>
              </a:rPr>
              <a:t>g</a:t>
            </a:r>
            <a:r>
              <a:rPr lang="en-US" sz="2400" i="1" baseline="30000" dirty="0" err="1">
                <a:solidFill>
                  <a:srgbClr val="7030A0"/>
                </a:solidFill>
              </a:rPr>
              <a:t>ba</a:t>
            </a:r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7030A0"/>
                </a:solidFill>
              </a:rPr>
              <a:t>mod p 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D1F65B-2E94-544E-86ED-630B7844CAC1}"/>
              </a:ext>
            </a:extLst>
          </p:cNvPr>
          <p:cNvSpPr txBox="1"/>
          <p:nvPr/>
        </p:nvSpPr>
        <p:spPr>
          <a:xfrm>
            <a:off x="9488358" y="3351891"/>
            <a:ext cx="184537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 </a:t>
            </a:r>
            <a:r>
              <a:rPr lang="en-US" sz="2400" i="1" dirty="0">
                <a:solidFill>
                  <a:srgbClr val="7030A0"/>
                </a:solidFill>
              </a:rPr>
              <a:t>mod p</a:t>
            </a:r>
          </a:p>
          <a:p>
            <a:pPr algn="ctr"/>
            <a:r>
              <a:rPr lang="en-US" sz="2400" i="1" dirty="0">
                <a:solidFill>
                  <a:srgbClr val="7030A0"/>
                </a:solidFill>
              </a:rPr>
              <a:t>(</a:t>
            </a:r>
            <a:r>
              <a:rPr lang="en-US" sz="2400" i="1" dirty="0" err="1">
                <a:solidFill>
                  <a:srgbClr val="7030A0"/>
                </a:solidFill>
              </a:rPr>
              <a:t>g</a:t>
            </a:r>
            <a:r>
              <a:rPr lang="en-US" sz="2400" i="1" baseline="30000" dirty="0" err="1">
                <a:solidFill>
                  <a:srgbClr val="7030A0"/>
                </a:solidFill>
              </a:rPr>
              <a:t>a</a:t>
            </a:r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7030A0"/>
                </a:solidFill>
              </a:rPr>
              <a:t>mod p)</a:t>
            </a:r>
            <a:r>
              <a:rPr lang="en-US" sz="2400" i="1" baseline="30000" dirty="0">
                <a:solidFill>
                  <a:srgbClr val="7030A0"/>
                </a:solidFill>
              </a:rPr>
              <a:t>b </a:t>
            </a:r>
            <a:r>
              <a:rPr lang="en-US" sz="2400" i="1" dirty="0">
                <a:solidFill>
                  <a:srgbClr val="7030A0"/>
                </a:solidFill>
              </a:rPr>
              <a:t>= </a:t>
            </a:r>
          </a:p>
          <a:p>
            <a:pPr algn="ctr"/>
            <a:r>
              <a:rPr lang="en-US" sz="2400" i="1" dirty="0">
                <a:solidFill>
                  <a:srgbClr val="7030A0"/>
                </a:solidFill>
              </a:rPr>
              <a:t>g</a:t>
            </a:r>
            <a:r>
              <a:rPr lang="en-US" sz="2400" i="1" baseline="30000" dirty="0">
                <a:solidFill>
                  <a:srgbClr val="7030A0"/>
                </a:solidFill>
              </a:rPr>
              <a:t>ab </a:t>
            </a:r>
            <a:r>
              <a:rPr lang="en-US" sz="2400" i="1" dirty="0">
                <a:solidFill>
                  <a:srgbClr val="7030A0"/>
                </a:solidFill>
              </a:rPr>
              <a:t>mod p = </a:t>
            </a:r>
          </a:p>
          <a:p>
            <a:pPr algn="ctr"/>
            <a:r>
              <a:rPr lang="en-US" sz="2400" i="1" dirty="0" err="1">
                <a:solidFill>
                  <a:srgbClr val="7030A0"/>
                </a:solidFill>
              </a:rPr>
              <a:t>g</a:t>
            </a:r>
            <a:r>
              <a:rPr lang="en-US" sz="2400" i="1" baseline="30000" dirty="0" err="1">
                <a:solidFill>
                  <a:srgbClr val="7030A0"/>
                </a:solidFill>
              </a:rPr>
              <a:t>ba</a:t>
            </a:r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7030A0"/>
                </a:solidFill>
              </a:rPr>
              <a:t>mod p </a:t>
            </a:r>
            <a:endParaRPr lang="en-US" sz="2400" b="1" i="1" dirty="0">
              <a:solidFill>
                <a:srgbClr val="7030A0"/>
              </a:solidFill>
            </a:endParaRPr>
          </a:p>
          <a:p>
            <a:pPr algn="ctr"/>
            <a:r>
              <a:rPr lang="en-US" sz="2400" i="1" baseline="30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047071B-887C-9C4F-80BB-FBEDB45C1C1A}"/>
              </a:ext>
            </a:extLst>
          </p:cNvPr>
          <p:cNvSpPr/>
          <p:nvPr/>
        </p:nvSpPr>
        <p:spPr>
          <a:xfrm>
            <a:off x="464024" y="4135273"/>
            <a:ext cx="2579427" cy="42308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3A92AD-74C8-0F45-A298-2B5E0B10C8A9}"/>
              </a:ext>
            </a:extLst>
          </p:cNvPr>
          <p:cNvSpPr/>
          <p:nvPr/>
        </p:nvSpPr>
        <p:spPr>
          <a:xfrm>
            <a:off x="9037093" y="4478742"/>
            <a:ext cx="2579427" cy="42308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67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2520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8354" y="1412418"/>
            <a:ext cx="5556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Step 1:</a:t>
            </a:r>
            <a:r>
              <a:rPr lang="en-US" sz="2400" dirty="0"/>
              <a:t> Select two prime numbers p and q, </a:t>
            </a:r>
          </a:p>
          <a:p>
            <a:r>
              <a:rPr lang="en-US" sz="2400" dirty="0"/>
              <a:t>each about 100 decimal digits in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352" y="2272367"/>
            <a:ext cx="3719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Step 2:</a:t>
            </a:r>
            <a:r>
              <a:rPr lang="en-US" sz="2400" dirty="0"/>
              <a:t> Calculate n = pq and </a:t>
            </a:r>
          </a:p>
          <a:p>
            <a:r>
              <a:rPr lang="en-US" sz="2400" dirty="0"/>
              <a:t>Ψ = (p – 1)(q – 1)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353" y="3118668"/>
            <a:ext cx="5431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Step 3: </a:t>
            </a:r>
            <a:r>
              <a:rPr lang="en-US" sz="2400" dirty="0"/>
              <a:t>Select integer E between 3 and Ψ, </a:t>
            </a:r>
          </a:p>
          <a:p>
            <a:r>
              <a:rPr lang="en-US" sz="2400" dirty="0"/>
              <a:t>which has no common factors with Ψ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8353" y="3964969"/>
            <a:ext cx="4788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Step 4:</a:t>
            </a:r>
            <a:r>
              <a:rPr lang="en-US" sz="2400" dirty="0"/>
              <a:t> Select integer D such that DE </a:t>
            </a:r>
          </a:p>
          <a:p>
            <a:r>
              <a:rPr lang="en-US" sz="2400" dirty="0"/>
              <a:t>differs by 1 from a multiple of Ψ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353" y="4811270"/>
            <a:ext cx="3810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Step 5:</a:t>
            </a:r>
            <a:r>
              <a:rPr lang="en-US" sz="2400" dirty="0"/>
              <a:t> Make E, n public, but </a:t>
            </a:r>
          </a:p>
          <a:p>
            <a:r>
              <a:rPr lang="en-US" sz="2400" dirty="0"/>
              <a:t>keep p, q, D and Ψ secret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8352" y="5657569"/>
            <a:ext cx="3282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Encryption:</a:t>
            </a:r>
            <a:r>
              <a:rPr lang="en-US" sz="2400" dirty="0"/>
              <a:t> C = P</a:t>
            </a:r>
            <a:r>
              <a:rPr lang="en-US" sz="2400" baseline="30000" dirty="0"/>
              <a:t>E</a:t>
            </a:r>
            <a:r>
              <a:rPr lang="en-US" sz="2400" dirty="0"/>
              <a:t> mod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8352" y="6121187"/>
            <a:ext cx="3341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Decryption:</a:t>
            </a:r>
            <a:r>
              <a:rPr lang="en-US" sz="2400" dirty="0"/>
              <a:t> P = C</a:t>
            </a:r>
            <a:r>
              <a:rPr lang="en-US" sz="2400" baseline="30000" dirty="0"/>
              <a:t>D</a:t>
            </a:r>
            <a:r>
              <a:rPr lang="en-US" sz="2400" dirty="0"/>
              <a:t> mod 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01698" y="5569021"/>
            <a:ext cx="6789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Example:</a:t>
            </a:r>
            <a:r>
              <a:rPr lang="en-US" sz="2400" dirty="0"/>
              <a:t> p = 3, q = 5, n = 15, Ψ = 8 Select E = 5, D = 5</a:t>
            </a:r>
          </a:p>
          <a:p>
            <a:r>
              <a:rPr lang="en-US" sz="2400" dirty="0"/>
              <a:t>Encrypt “2”:	2</a:t>
            </a:r>
            <a:r>
              <a:rPr lang="en-US" sz="2400" baseline="30000" dirty="0"/>
              <a:t>5</a:t>
            </a:r>
            <a:r>
              <a:rPr lang="en-US" sz="2400" dirty="0"/>
              <a:t> mod 15 = 2</a:t>
            </a:r>
          </a:p>
          <a:p>
            <a:r>
              <a:rPr lang="en-US" sz="2400" dirty="0"/>
              <a:t>Decrypt “2”:  	2</a:t>
            </a:r>
            <a:r>
              <a:rPr lang="en-US" sz="2400" baseline="30000" dirty="0"/>
              <a:t>5</a:t>
            </a:r>
            <a:r>
              <a:rPr lang="en-US" sz="2400" dirty="0"/>
              <a:t> mod 15 = 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9" y="1448877"/>
            <a:ext cx="5944351" cy="3655387"/>
          </a:xfrm>
          <a:prstGeom prst="rect">
            <a:avLst/>
          </a:prstGeom>
        </p:spPr>
      </p:pic>
      <p:sp>
        <p:nvSpPr>
          <p:cNvPr id="17" name="Diagonal Stripe 16">
            <a:extLst>
              <a:ext uri="{FF2B5EF4-FFF2-40B4-BE49-F238E27FC236}">
                <a16:creationId xmlns:a16="http://schemas.microsoft.com/office/drawing/2014/main" id="{3E6D3D64-FDE2-AF47-BF2D-BA31EB31C97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D69DAD-BED6-7F4B-B255-62FAB21ECED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451645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       Public Key Cryptography – Original Paper By Diffie and Hellman </a:t>
            </a:r>
          </a:p>
        </p:txBody>
      </p:sp>
      <p:pic>
        <p:nvPicPr>
          <p:cNvPr id="8" name="Picture 7" descr="Screen Shot 2016-11-13 at 5.41.32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707" y="900483"/>
            <a:ext cx="7450560" cy="5502742"/>
          </a:xfrm>
          <a:prstGeom prst="rect">
            <a:avLst/>
          </a:prstGeom>
        </p:spPr>
      </p:pic>
      <p:sp>
        <p:nvSpPr>
          <p:cNvPr id="7" name="Diagonal Stripe 6">
            <a:extLst>
              <a:ext uri="{FF2B5EF4-FFF2-40B4-BE49-F238E27FC236}">
                <a16:creationId xmlns:a16="http://schemas.microsoft.com/office/drawing/2014/main" id="{F1C796FE-0B5C-A94B-AD22-AE9F072266A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AFA11-6994-3248-83D8-946E7755955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2661748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3173" y="12324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Bell Labs – Project C43 (1944)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FC86BC34-643A-664C-9924-720470CE268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3534E-61B1-944B-88D1-15DF10EF6E7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pic>
        <p:nvPicPr>
          <p:cNvPr id="10" name="Picture 9" descr="Screen Shot 2016-11-13 at 3.27.30 PM.png">
            <a:extLst>
              <a:ext uri="{FF2B5EF4-FFF2-40B4-BE49-F238E27FC236}">
                <a16:creationId xmlns:a16="http://schemas.microsoft.com/office/drawing/2014/main" id="{ACA57F34-8EF8-A148-B4F9-A1889B2BE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557" y="1122160"/>
            <a:ext cx="8447578" cy="54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3173" y="12324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GCHQ – Original and New Headquarters in Cheltenham, UK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589" y="2318667"/>
            <a:ext cx="5937105" cy="3958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1" y="1512073"/>
            <a:ext cx="5397587" cy="3607860"/>
          </a:xfrm>
          <a:prstGeom prst="rect">
            <a:avLst/>
          </a:prstGeom>
        </p:spPr>
      </p:pic>
      <p:sp>
        <p:nvSpPr>
          <p:cNvPr id="7" name="Diagonal Stripe 6">
            <a:extLst>
              <a:ext uri="{FF2B5EF4-FFF2-40B4-BE49-F238E27FC236}">
                <a16:creationId xmlns:a16="http://schemas.microsoft.com/office/drawing/2014/main" id="{D01F771F-D5F6-0640-B88E-5D70612F032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DE728-B2AC-654A-90D8-36E74DCDDD0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960441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3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3173" y="12324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James Ellis, Engineer at GCHQ – Circa 1969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82" y="1174555"/>
            <a:ext cx="7874000" cy="4914900"/>
          </a:xfrm>
          <a:prstGeom prst="rect">
            <a:avLst/>
          </a:prstGeom>
        </p:spPr>
      </p:pic>
      <p:sp>
        <p:nvSpPr>
          <p:cNvPr id="8" name="Diagonal Stripe 7">
            <a:extLst>
              <a:ext uri="{FF2B5EF4-FFF2-40B4-BE49-F238E27FC236}">
                <a16:creationId xmlns:a16="http://schemas.microsoft.com/office/drawing/2014/main" id="{FACEB364-0448-574A-BF07-993993EA8EA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D4C78-EA17-B944-B77D-F0E8648E71E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643807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3173" y="12324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James Ellis’ Paper 1970 – Classified for Three Decades</a:t>
            </a:r>
          </a:p>
        </p:txBody>
      </p:sp>
      <p:pic>
        <p:nvPicPr>
          <p:cNvPr id="7" name="Picture 6" descr="Screen Shot 2016-11-13 at 3.43.28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61" y="1155327"/>
            <a:ext cx="5634190" cy="5339793"/>
          </a:xfrm>
          <a:prstGeom prst="rect">
            <a:avLst/>
          </a:prstGeom>
        </p:spPr>
      </p:pic>
      <p:pic>
        <p:nvPicPr>
          <p:cNvPr id="8" name="Picture 7" descr="Screen Shot 2016-11-13 at 3.45.36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67" r="4455"/>
          <a:stretch/>
        </p:blipFill>
        <p:spPr>
          <a:xfrm>
            <a:off x="6029706" y="1155324"/>
            <a:ext cx="5808350" cy="5318170"/>
          </a:xfrm>
          <a:prstGeom prst="rect">
            <a:avLst/>
          </a:prstGeom>
        </p:spPr>
      </p:pic>
      <p:sp>
        <p:nvSpPr>
          <p:cNvPr id="9" name="Diagonal Stripe 8">
            <a:extLst>
              <a:ext uri="{FF2B5EF4-FFF2-40B4-BE49-F238E27FC236}">
                <a16:creationId xmlns:a16="http://schemas.microsoft.com/office/drawing/2014/main" id="{876835EE-D984-7940-AC5D-4BE2BAA2EDB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74ACD-E021-474B-9331-DBA9A69BD1A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1123476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3173" y="12324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Clifford Cocks and Malcolm Williamson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73" y="1155324"/>
            <a:ext cx="2743200" cy="297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41" y="3086876"/>
            <a:ext cx="2707418" cy="2813617"/>
          </a:xfrm>
          <a:prstGeom prst="rect">
            <a:avLst/>
          </a:prstGeom>
        </p:spPr>
      </p:pic>
      <p:pic>
        <p:nvPicPr>
          <p:cNvPr id="11" name="Picture 10" descr="Screen Shot 2016-11-13 at 4.00.57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04" y="856516"/>
            <a:ext cx="6736355" cy="5691356"/>
          </a:xfrm>
          <a:prstGeom prst="rect">
            <a:avLst/>
          </a:prstGeom>
        </p:spPr>
      </p:pic>
      <p:sp>
        <p:nvSpPr>
          <p:cNvPr id="8" name="Diagonal Stripe 7">
            <a:extLst>
              <a:ext uri="{FF2B5EF4-FFF2-40B4-BE49-F238E27FC236}">
                <a16:creationId xmlns:a16="http://schemas.microsoft.com/office/drawing/2014/main" id="{A3E2FC5F-58AA-314B-9272-63A6C2BC5ED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83471-D005-8E47-BCDA-2CD7FA4E94E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3134299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3173" y="12324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Credit Where Credit is Due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81" y="1256260"/>
            <a:ext cx="7874000" cy="4914900"/>
          </a:xfrm>
          <a:prstGeom prst="rect">
            <a:avLst/>
          </a:prstGeom>
        </p:spPr>
      </p:pic>
      <p:sp>
        <p:nvSpPr>
          <p:cNvPr id="8" name="Diagonal Stripe 7">
            <a:extLst>
              <a:ext uri="{FF2B5EF4-FFF2-40B4-BE49-F238E27FC236}">
                <a16:creationId xmlns:a16="http://schemas.microsoft.com/office/drawing/2014/main" id="{E7026A99-645A-AF4F-AB76-F9BCD757695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BA505-B9C2-A844-B22E-4B99460323A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122532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40C7B4-2681-C340-BEDA-9747216E3CCA}"/>
              </a:ext>
            </a:extLst>
          </p:cNvPr>
          <p:cNvSpPr/>
          <p:nvPr/>
        </p:nvSpPr>
        <p:spPr>
          <a:xfrm>
            <a:off x="1887938" y="423657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/>
              <a:t>Alice creates message m . . .</a:t>
            </a:r>
          </a:p>
        </p:txBody>
      </p:sp>
    </p:spTree>
    <p:extLst>
      <p:ext uri="{BB962C8B-B14F-4D97-AF65-F5344CB8AC3E}">
        <p14:creationId xmlns:p14="http://schemas.microsoft.com/office/powerpoint/2010/main" val="159655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C2A94C-C7F7-BB40-87C9-D0E84CBE5018}"/>
              </a:ext>
            </a:extLst>
          </p:cNvPr>
          <p:cNvSpPr txBox="1"/>
          <p:nvPr/>
        </p:nvSpPr>
        <p:spPr>
          <a:xfrm>
            <a:off x="5760405" y="2200933"/>
            <a:ext cx="83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8CD32-DF78-B443-9E62-C0D25231FDE9}"/>
              </a:ext>
            </a:extLst>
          </p:cNvPr>
          <p:cNvSpPr/>
          <p:nvPr/>
        </p:nvSpPr>
        <p:spPr>
          <a:xfrm>
            <a:off x="1887938" y="42365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/>
              <a:t>Alice creates message m,</a:t>
            </a:r>
          </a:p>
          <a:p>
            <a:r>
              <a:rPr lang="en-US" sz="1600" i="1" dirty="0"/>
              <a:t>encrypts using shared key </a:t>
            </a:r>
          </a:p>
          <a:p>
            <a:r>
              <a:rPr lang="en-US" sz="1600" i="1" dirty="0"/>
              <a:t>k, and sends result to B</a:t>
            </a:r>
          </a:p>
        </p:txBody>
      </p:sp>
    </p:spTree>
    <p:extLst>
      <p:ext uri="{BB962C8B-B14F-4D97-AF65-F5344CB8AC3E}">
        <p14:creationId xmlns:p14="http://schemas.microsoft.com/office/powerpoint/2010/main" val="215020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C2A94C-C7F7-BB40-87C9-D0E84CBE5018}"/>
              </a:ext>
            </a:extLst>
          </p:cNvPr>
          <p:cNvSpPr txBox="1"/>
          <p:nvPr/>
        </p:nvSpPr>
        <p:spPr>
          <a:xfrm>
            <a:off x="5760405" y="2200933"/>
            <a:ext cx="83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8CD32-DF78-B443-9E62-C0D25231FDE9}"/>
              </a:ext>
            </a:extLst>
          </p:cNvPr>
          <p:cNvSpPr/>
          <p:nvPr/>
        </p:nvSpPr>
        <p:spPr>
          <a:xfrm>
            <a:off x="1887938" y="42365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/>
              <a:t>Alice creates message m,</a:t>
            </a:r>
          </a:p>
          <a:p>
            <a:r>
              <a:rPr lang="en-US" sz="1600" i="1" dirty="0"/>
              <a:t>encrypts using shared key </a:t>
            </a:r>
          </a:p>
          <a:p>
            <a:r>
              <a:rPr lang="en-US" sz="1600" i="1" dirty="0"/>
              <a:t>k, and sends result to 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010C2A-EF8B-3E46-8161-4C89D08F1479}"/>
              </a:ext>
            </a:extLst>
          </p:cNvPr>
          <p:cNvSpPr/>
          <p:nvPr/>
        </p:nvSpPr>
        <p:spPr>
          <a:xfrm>
            <a:off x="5797798" y="4739520"/>
            <a:ext cx="608092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837519-D241-1945-B566-EE0B4443FABD}"/>
              </a:ext>
            </a:extLst>
          </p:cNvPr>
          <p:cNvSpPr txBox="1"/>
          <p:nvPr/>
        </p:nvSpPr>
        <p:spPr>
          <a:xfrm>
            <a:off x="5271847" y="5339559"/>
            <a:ext cx="169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have 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6F3B0-FCEC-CB48-A188-587790BC9FCF}"/>
              </a:ext>
            </a:extLst>
          </p:cNvPr>
          <p:cNvCxnSpPr>
            <a:cxnSpLocks/>
          </p:cNvCxnSpPr>
          <p:nvPr/>
        </p:nvCxnSpPr>
        <p:spPr>
          <a:xfrm flipV="1">
            <a:off x="6100394" y="2661313"/>
            <a:ext cx="0" cy="2078209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654FC6-45F2-5E48-8CF4-DC6A2E5C7C27}"/>
              </a:ext>
            </a:extLst>
          </p:cNvPr>
          <p:cNvSpPr txBox="1"/>
          <p:nvPr/>
        </p:nvSpPr>
        <p:spPr>
          <a:xfrm>
            <a:off x="4889872" y="3498648"/>
            <a:ext cx="109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cannot</a:t>
            </a:r>
          </a:p>
          <a:p>
            <a:pPr algn="ctr"/>
            <a:r>
              <a:rPr lang="en-US" sz="1600" i="1" dirty="0"/>
              <a:t>read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4AA2D9-239C-8B41-9768-55A4F14B1C68}"/>
              </a:ext>
            </a:extLst>
          </p:cNvPr>
          <p:cNvSpPr txBox="1"/>
          <p:nvPr/>
        </p:nvSpPr>
        <p:spPr>
          <a:xfrm>
            <a:off x="8096846" y="3493082"/>
            <a:ext cx="1092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Eve cannot</a:t>
            </a:r>
          </a:p>
          <a:p>
            <a:pPr algn="ctr"/>
            <a:r>
              <a:rPr lang="en-US" sz="1600" i="1" dirty="0"/>
              <a:t>spoof this</a:t>
            </a:r>
          </a:p>
          <a:p>
            <a:pPr algn="ctr"/>
            <a:r>
              <a:rPr lang="en-US" sz="1600" i="1" dirty="0"/>
              <a:t>message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A415E6-86F4-3F4B-9526-27FD66273193}"/>
              </a:ext>
            </a:extLst>
          </p:cNvPr>
          <p:cNvCxnSpPr>
            <a:cxnSpLocks/>
          </p:cNvCxnSpPr>
          <p:nvPr/>
        </p:nvCxnSpPr>
        <p:spPr>
          <a:xfrm flipV="1">
            <a:off x="6262039" y="2917049"/>
            <a:ext cx="2012524" cy="181104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8BB405-F769-964A-B8B7-215D9EF6ACAC}"/>
              </a:ext>
            </a:extLst>
          </p:cNvPr>
          <p:cNvSpPr txBox="1"/>
          <p:nvPr/>
        </p:nvSpPr>
        <p:spPr>
          <a:xfrm>
            <a:off x="6977147" y="3608927"/>
            <a:ext cx="83548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76602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23EE5B80-47B2-D440-A628-CDD60CE03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4C60-FD0F-3247-819A-92A31AFDABC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AA407-9D40-384A-88F8-2AA03B9630FC}"/>
              </a:ext>
            </a:extLst>
          </p:cNvPr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C76C-3FCF-F248-A8E7-948D938285D0}"/>
              </a:ext>
            </a:extLst>
          </p:cNvPr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FFB1-41DF-DA48-A083-AFB8A7EBEF21}"/>
              </a:ext>
            </a:extLst>
          </p:cNvPr>
          <p:cNvSpPr txBox="1"/>
          <p:nvPr/>
        </p:nvSpPr>
        <p:spPr>
          <a:xfrm>
            <a:off x="3136827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AF06-EAA7-C64C-B5F2-E19F7357ECF4}"/>
              </a:ext>
            </a:extLst>
          </p:cNvPr>
          <p:cNvSpPr txBox="1"/>
          <p:nvPr/>
        </p:nvSpPr>
        <p:spPr>
          <a:xfrm>
            <a:off x="8798981" y="25707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66B63C8-6FD0-E54E-8088-7BDB0C638F26}"/>
              </a:ext>
            </a:extLst>
          </p:cNvPr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6416-10C7-A64A-B585-9226109DFD57}"/>
              </a:ext>
            </a:extLst>
          </p:cNvPr>
          <p:cNvSpPr txBox="1"/>
          <p:nvPr/>
        </p:nvSpPr>
        <p:spPr>
          <a:xfrm>
            <a:off x="3552184" y="30487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endParaRPr lang="en-US" sz="2000" b="1" baseline="-25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BB7EB2-0B4D-4847-903E-A8AE2C1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Conventional Cryptography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2593F-A306-974F-B452-5FD32D2356E1}"/>
              </a:ext>
            </a:extLst>
          </p:cNvPr>
          <p:cNvSpPr/>
          <p:nvPr/>
        </p:nvSpPr>
        <p:spPr>
          <a:xfrm>
            <a:off x="5671395" y="1273484"/>
            <a:ext cx="893177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KDC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8DFC64-135E-C945-8C23-62550BD777E2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>
            <a:off x="6564572" y="1502084"/>
            <a:ext cx="2386855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DB6673B-93B5-7742-9511-DB775AC7F192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10800000" flipV="1">
            <a:off x="3289273" y="1502084"/>
            <a:ext cx="2382122" cy="106865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C2A94C-C7F7-BB40-87C9-D0E84CBE5018}"/>
              </a:ext>
            </a:extLst>
          </p:cNvPr>
          <p:cNvSpPr txBox="1"/>
          <p:nvPr/>
        </p:nvSpPr>
        <p:spPr>
          <a:xfrm>
            <a:off x="5760405" y="2200933"/>
            <a:ext cx="83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{ m } </a:t>
            </a:r>
            <a:r>
              <a:rPr lang="en-US" sz="2000" b="1" baseline="-25000" dirty="0"/>
              <a:t>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8CD32-DF78-B443-9E62-C0D25231FDE9}"/>
              </a:ext>
            </a:extLst>
          </p:cNvPr>
          <p:cNvSpPr/>
          <p:nvPr/>
        </p:nvSpPr>
        <p:spPr>
          <a:xfrm>
            <a:off x="7920260" y="4236579"/>
            <a:ext cx="26977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Bob receives encrypted message, and decrypts</a:t>
            </a:r>
          </a:p>
          <a:p>
            <a:r>
              <a:rPr lang="en-US" sz="1600" i="1" dirty="0"/>
              <a:t>using shared key k, and</a:t>
            </a:r>
          </a:p>
          <a:p>
            <a:r>
              <a:rPr lang="en-US" sz="1600" i="1" dirty="0"/>
              <a:t>obtains message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FD4BC-14AE-C04E-81F3-87D246200270}"/>
              </a:ext>
            </a:extLst>
          </p:cNvPr>
          <p:cNvSpPr txBox="1"/>
          <p:nvPr/>
        </p:nvSpPr>
        <p:spPr>
          <a:xfrm>
            <a:off x="8053054" y="3228945"/>
            <a:ext cx="176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{ </a:t>
            </a:r>
            <a:r>
              <a:rPr lang="en-US" sz="2000" b="1" dirty="0"/>
              <a:t>{ m } </a:t>
            </a:r>
            <a:r>
              <a:rPr lang="en-US" sz="2000" b="1" baseline="-25000" dirty="0"/>
              <a:t>K </a:t>
            </a:r>
            <a:r>
              <a:rPr lang="en-US" sz="2000" b="1" dirty="0">
                <a:solidFill>
                  <a:srgbClr val="7030A0"/>
                </a:solidFill>
              </a:rPr>
              <a:t>}</a:t>
            </a:r>
            <a:r>
              <a:rPr lang="en-US" sz="2000" b="1" baseline="-25000" dirty="0"/>
              <a:t> K  </a:t>
            </a:r>
            <a:r>
              <a:rPr lang="en-US" sz="2000" b="1" dirty="0"/>
              <a:t>= m </a:t>
            </a:r>
          </a:p>
        </p:txBody>
      </p:sp>
    </p:spTree>
    <p:extLst>
      <p:ext uri="{BB962C8B-B14F-4D97-AF65-F5344CB8AC3E}">
        <p14:creationId xmlns:p14="http://schemas.microsoft.com/office/powerpoint/2010/main" val="405236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2387</Words>
  <Application>Microsoft Macintosh PowerPoint</Application>
  <PresentationFormat>Widescreen</PresentationFormat>
  <Paragraphs>606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Conventional Cryptography </vt:lpstr>
      <vt:lpstr>Conventional Cryptography </vt:lpstr>
      <vt:lpstr>Conventional Cryptography </vt:lpstr>
      <vt:lpstr>Conventional Cryptography </vt:lpstr>
      <vt:lpstr>Conventional Cryptography </vt:lpstr>
      <vt:lpstr>Conventional Cryptography </vt:lpstr>
      <vt:lpstr>Conventional Cryptography </vt:lpstr>
      <vt:lpstr>Conventional Cryptography </vt:lpstr>
      <vt:lpstr>Public Key Cryptography Basics </vt:lpstr>
      <vt:lpstr>Understanding Public Key Technology</vt:lpstr>
      <vt:lpstr>Understanding Public Key Technology</vt:lpstr>
      <vt:lpstr>Understanding Public Key Technology</vt:lpstr>
      <vt:lpstr>Sending a Secret Message</vt:lpstr>
      <vt:lpstr>Sending a Secret Message</vt:lpstr>
      <vt:lpstr>Sending a Secret Message</vt:lpstr>
      <vt:lpstr>Sending a Secret Message</vt:lpstr>
      <vt:lpstr>Sending a Secret Message</vt:lpstr>
      <vt:lpstr>Sending a Secret Message</vt:lpstr>
      <vt:lpstr>Sending a Signed Message</vt:lpstr>
      <vt:lpstr>Sending a Signed Message</vt:lpstr>
      <vt:lpstr>Sending a Signed Message</vt:lpstr>
      <vt:lpstr>Sending a Signed Message</vt:lpstr>
      <vt:lpstr>Sending a Signed Message</vt:lpstr>
      <vt:lpstr>Sending a Signed Message</vt:lpstr>
      <vt:lpstr>Secure Message Exchange</vt:lpstr>
      <vt:lpstr>Secure Message Exchange</vt:lpstr>
      <vt:lpstr>Secure Message Exchange</vt:lpstr>
      <vt:lpstr>Secure Message Exchange</vt:lpstr>
      <vt:lpstr>Secure Message Exchange</vt:lpstr>
      <vt:lpstr>Secure Message Exchange</vt:lpstr>
      <vt:lpstr>Secure Message Exchange</vt:lpstr>
      <vt:lpstr>Secure Message Exchange</vt:lpstr>
      <vt:lpstr>Secure Key Exchange</vt:lpstr>
      <vt:lpstr>Secure Key Exchange</vt:lpstr>
      <vt:lpstr>Diffie-Hellman Key Exchange</vt:lpstr>
      <vt:lpstr>Diffie-Hellman Key Exchange</vt:lpstr>
      <vt:lpstr>Diffie-Hellman Key Exchange</vt:lpstr>
      <vt:lpstr>Diffie-Hellman Key Exchange</vt:lpstr>
      <vt:lpstr>Diffie-Hellman Key Exchange</vt:lpstr>
      <vt:lpstr>Diffie-Hellman Key Exchange</vt:lpstr>
      <vt:lpstr>Diffie-Hellman Key Exchange</vt:lpstr>
      <vt:lpstr>Diffie-Hellman Key Exchange</vt:lpstr>
      <vt:lpstr>RSA Algorithm</vt:lpstr>
      <vt:lpstr>       Public Key Cryptography – Original Paper By Diffie and Hellman </vt:lpstr>
      <vt:lpstr>Bell Labs – Project C43 (1944)</vt:lpstr>
      <vt:lpstr>GCHQ – Original and New Headquarters in Cheltenham, UK</vt:lpstr>
      <vt:lpstr>James Ellis, Engineer at GCHQ – Circa 1969</vt:lpstr>
      <vt:lpstr>James Ellis’ Paper 1970 – Classified for Three Decades</vt:lpstr>
      <vt:lpstr>Clifford Cocks and Malcolm Williamson</vt:lpstr>
      <vt:lpstr>Credit Where Credit is Due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Amoroso</dc:creator>
  <cp:lastModifiedBy>Edward Amoroso</cp:lastModifiedBy>
  <cp:revision>115</cp:revision>
  <dcterms:created xsi:type="dcterms:W3CDTF">2019-04-13T02:06:11Z</dcterms:created>
  <dcterms:modified xsi:type="dcterms:W3CDTF">2020-10-26T23:21:28Z</dcterms:modified>
</cp:coreProperties>
</file>